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319" r:id="rId2"/>
    <p:sldId id="389" r:id="rId3"/>
    <p:sldId id="257" r:id="rId4"/>
    <p:sldId id="418" r:id="rId5"/>
    <p:sldId id="419" r:id="rId6"/>
    <p:sldId id="420" r:id="rId7"/>
    <p:sldId id="315" r:id="rId8"/>
    <p:sldId id="314" r:id="rId9"/>
    <p:sldId id="313" r:id="rId10"/>
    <p:sldId id="301" r:id="rId11"/>
    <p:sldId id="331" r:id="rId12"/>
    <p:sldId id="332" r:id="rId13"/>
    <p:sldId id="342" r:id="rId14"/>
    <p:sldId id="311" r:id="rId15"/>
    <p:sldId id="353" r:id="rId16"/>
    <p:sldId id="390" r:id="rId17"/>
    <p:sldId id="283" r:id="rId18"/>
    <p:sldId id="354" r:id="rId19"/>
    <p:sldId id="334" r:id="rId20"/>
    <p:sldId id="335" r:id="rId21"/>
    <p:sldId id="333" r:id="rId22"/>
    <p:sldId id="422" r:id="rId23"/>
    <p:sldId id="423" r:id="rId24"/>
    <p:sldId id="424" r:id="rId25"/>
    <p:sldId id="425" r:id="rId26"/>
    <p:sldId id="426" r:id="rId27"/>
    <p:sldId id="427" r:id="rId28"/>
    <p:sldId id="428" r:id="rId29"/>
    <p:sldId id="429" r:id="rId30"/>
    <p:sldId id="410" r:id="rId31"/>
    <p:sldId id="421" r:id="rId32"/>
    <p:sldId id="411" r:id="rId33"/>
    <p:sldId id="407" r:id="rId34"/>
    <p:sldId id="408" r:id="rId35"/>
    <p:sldId id="409" r:id="rId36"/>
    <p:sldId id="406" r:id="rId37"/>
    <p:sldId id="412" r:id="rId38"/>
    <p:sldId id="417" r:id="rId39"/>
    <p:sldId id="416" r:id="rId40"/>
    <p:sldId id="413" r:id="rId41"/>
    <p:sldId id="414" r:id="rId42"/>
    <p:sldId id="415" r:id="rId43"/>
    <p:sldId id="387" r:id="rId44"/>
    <p:sldId id="364" r:id="rId45"/>
    <p:sldId id="365" r:id="rId46"/>
    <p:sldId id="366" r:id="rId47"/>
    <p:sldId id="388" r:id="rId48"/>
    <p:sldId id="367" r:id="rId49"/>
    <p:sldId id="401" r:id="rId50"/>
    <p:sldId id="368" r:id="rId51"/>
    <p:sldId id="369" r:id="rId52"/>
    <p:sldId id="370" r:id="rId53"/>
    <p:sldId id="371" r:id="rId54"/>
    <p:sldId id="372" r:id="rId55"/>
    <p:sldId id="374" r:id="rId56"/>
    <p:sldId id="375" r:id="rId57"/>
    <p:sldId id="377" r:id="rId58"/>
    <p:sldId id="378" r:id="rId59"/>
    <p:sldId id="379" r:id="rId60"/>
    <p:sldId id="400" r:id="rId61"/>
    <p:sldId id="380" r:id="rId62"/>
    <p:sldId id="402" r:id="rId63"/>
    <p:sldId id="403" r:id="rId64"/>
    <p:sldId id="404" r:id="rId65"/>
    <p:sldId id="430" r:id="rId66"/>
    <p:sldId id="405" r:id="rId67"/>
    <p:sldId id="395" r:id="rId68"/>
    <p:sldId id="396" r:id="rId69"/>
    <p:sldId id="397" r:id="rId70"/>
    <p:sldId id="398" r:id="rId71"/>
    <p:sldId id="399" r:id="rId72"/>
    <p:sldId id="345" r:id="rId73"/>
    <p:sldId id="272" r:id="rId74"/>
    <p:sldId id="346" r:id="rId75"/>
    <p:sldId id="347" r:id="rId76"/>
    <p:sldId id="359" r:id="rId77"/>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4668" autoAdjust="0"/>
  </p:normalViewPr>
  <p:slideViewPr>
    <p:cSldViewPr>
      <p:cViewPr varScale="1">
        <p:scale>
          <a:sx n="97" d="100"/>
          <a:sy n="97" d="100"/>
        </p:scale>
        <p:origin x="1626" y="90"/>
      </p:cViewPr>
      <p:guideLst>
        <p:guide orient="horz" pos="2160"/>
        <p:guide pos="2880"/>
      </p:guideLst>
    </p:cSldViewPr>
  </p:slideViewPr>
  <p:outlineViewPr>
    <p:cViewPr>
      <p:scale>
        <a:sx n="33" d="100"/>
        <a:sy n="33" d="100"/>
      </p:scale>
      <p:origin x="0" y="318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97A02B-E83F-4248-910A-00D364586FA4}" type="doc">
      <dgm:prSet loTypeId="urn:microsoft.com/office/officeart/2005/8/layout/process1" loCatId="process" qsTypeId="urn:microsoft.com/office/officeart/2005/8/quickstyle/simple2" qsCatId="simple" csTypeId="urn:microsoft.com/office/officeart/2005/8/colors/accent2_2" csCatId="accent2" phldr="1"/>
      <dgm:spPr/>
    </dgm:pt>
    <dgm:pt modelId="{1DDD9922-D47B-44BD-9AB2-2A21278CFE2B}">
      <dgm:prSet phldrT="[Text]"/>
      <dgm:spPr/>
      <dgm:t>
        <a:bodyPr/>
        <a:lstStyle/>
        <a:p>
          <a:r>
            <a:rPr lang="de-DE" dirty="0" smtClean="0"/>
            <a:t>Konfigurationsdatei</a:t>
          </a:r>
          <a:endParaRPr lang="de-DE" dirty="0"/>
        </a:p>
      </dgm:t>
    </dgm:pt>
    <dgm:pt modelId="{41C7F6E9-1527-4B67-9AF9-CB27042B73D5}" type="parTrans" cxnId="{259C9C3C-9D2F-478B-8A7D-97D5CDF5A15E}">
      <dgm:prSet/>
      <dgm:spPr/>
      <dgm:t>
        <a:bodyPr/>
        <a:lstStyle/>
        <a:p>
          <a:endParaRPr lang="de-DE"/>
        </a:p>
      </dgm:t>
    </dgm:pt>
    <dgm:pt modelId="{C25D3736-E83C-4F50-A64E-90B49A64B7BE}" type="sibTrans" cxnId="{259C9C3C-9D2F-478B-8A7D-97D5CDF5A15E}">
      <dgm:prSet/>
      <dgm:spPr/>
      <dgm:t>
        <a:bodyPr/>
        <a:lstStyle/>
        <a:p>
          <a:endParaRPr lang="de-DE"/>
        </a:p>
      </dgm:t>
    </dgm:pt>
    <dgm:pt modelId="{16FFC9F4-3114-46A6-A951-2ABCC06B75CD}">
      <dgm:prSet phldrT="[Text]"/>
      <dgm:spPr/>
      <dgm:t>
        <a:bodyPr/>
        <a:lstStyle/>
        <a:p>
          <a:r>
            <a:rPr lang="de-DE" dirty="0" smtClean="0"/>
            <a:t>Einrichtungsprofil</a:t>
          </a:r>
          <a:endParaRPr lang="de-DE" dirty="0"/>
        </a:p>
      </dgm:t>
    </dgm:pt>
    <dgm:pt modelId="{846F49B7-86A6-44F5-AD74-672B71607D13}" type="parTrans" cxnId="{5B31C1A4-15A4-4D84-B251-8021BC2D51FB}">
      <dgm:prSet/>
      <dgm:spPr/>
      <dgm:t>
        <a:bodyPr/>
        <a:lstStyle/>
        <a:p>
          <a:endParaRPr lang="de-DE"/>
        </a:p>
      </dgm:t>
    </dgm:pt>
    <dgm:pt modelId="{3FA2279E-9A7A-4FCB-8545-8B35D3216A10}" type="sibTrans" cxnId="{5B31C1A4-15A4-4D84-B251-8021BC2D51FB}">
      <dgm:prSet/>
      <dgm:spPr/>
      <dgm:t>
        <a:bodyPr/>
        <a:lstStyle/>
        <a:p>
          <a:endParaRPr lang="de-DE"/>
        </a:p>
      </dgm:t>
    </dgm:pt>
    <dgm:pt modelId="{6B714A3D-2B34-4EC3-945B-DAA71B8B0004}">
      <dgm:prSet phldrT="[Text]"/>
      <dgm:spPr/>
      <dgm:t>
        <a:bodyPr/>
        <a:lstStyle/>
        <a:p>
          <a:r>
            <a:rPr lang="de-DE" dirty="0" smtClean="0"/>
            <a:t>Abteilungsprofil</a:t>
          </a:r>
          <a:endParaRPr lang="de-DE" dirty="0"/>
        </a:p>
      </dgm:t>
    </dgm:pt>
    <dgm:pt modelId="{8B7F3DD1-8210-4D97-A4F1-104D40E922C1}" type="parTrans" cxnId="{B6165648-569A-47F0-92C7-B357C85C82D7}">
      <dgm:prSet/>
      <dgm:spPr/>
      <dgm:t>
        <a:bodyPr/>
        <a:lstStyle/>
        <a:p>
          <a:endParaRPr lang="de-DE"/>
        </a:p>
      </dgm:t>
    </dgm:pt>
    <dgm:pt modelId="{99E5782B-3ABE-4AF4-8F8E-4F971C924132}" type="sibTrans" cxnId="{B6165648-569A-47F0-92C7-B357C85C82D7}">
      <dgm:prSet/>
      <dgm:spPr/>
      <dgm:t>
        <a:bodyPr/>
        <a:lstStyle/>
        <a:p>
          <a:endParaRPr lang="de-DE"/>
        </a:p>
      </dgm:t>
    </dgm:pt>
    <dgm:pt modelId="{3E46F9DE-2009-413F-AECD-2D0C73AFD78E}">
      <dgm:prSet phldrT="[Text]"/>
      <dgm:spPr/>
      <dgm:t>
        <a:bodyPr/>
        <a:lstStyle/>
        <a:p>
          <a:r>
            <a:rPr lang="de-DE" dirty="0" smtClean="0"/>
            <a:t>Anwender</a:t>
          </a:r>
          <a:endParaRPr lang="de-DE" dirty="0"/>
        </a:p>
      </dgm:t>
    </dgm:pt>
    <dgm:pt modelId="{BDF87F83-6283-40E0-9582-87DD5D4C205F}" type="parTrans" cxnId="{84717C6D-61A5-4CB0-95C6-3BC72FC6C034}">
      <dgm:prSet/>
      <dgm:spPr/>
      <dgm:t>
        <a:bodyPr/>
        <a:lstStyle/>
        <a:p>
          <a:endParaRPr lang="de-DE"/>
        </a:p>
      </dgm:t>
    </dgm:pt>
    <dgm:pt modelId="{DDD62E77-0F4B-45AB-845D-ACF7637683B4}" type="sibTrans" cxnId="{84717C6D-61A5-4CB0-95C6-3BC72FC6C034}">
      <dgm:prSet/>
      <dgm:spPr/>
      <dgm:t>
        <a:bodyPr/>
        <a:lstStyle/>
        <a:p>
          <a:endParaRPr lang="de-DE"/>
        </a:p>
      </dgm:t>
    </dgm:pt>
    <dgm:pt modelId="{A68AD688-D170-4018-BFF6-2F0ABB4C168A}" type="pres">
      <dgm:prSet presAssocID="{3797A02B-E83F-4248-910A-00D364586FA4}" presName="Name0" presStyleCnt="0">
        <dgm:presLayoutVars>
          <dgm:dir/>
          <dgm:resizeHandles val="exact"/>
        </dgm:presLayoutVars>
      </dgm:prSet>
      <dgm:spPr/>
    </dgm:pt>
    <dgm:pt modelId="{B09E8A5F-B03F-4661-9727-DDA36D5F3BB7}" type="pres">
      <dgm:prSet presAssocID="{1DDD9922-D47B-44BD-9AB2-2A21278CFE2B}" presName="node" presStyleLbl="node1" presStyleIdx="0" presStyleCnt="4" custScaleY="45619" custLinFactNeighborX="2187" custLinFactNeighborY="1381">
        <dgm:presLayoutVars>
          <dgm:bulletEnabled val="1"/>
        </dgm:presLayoutVars>
      </dgm:prSet>
      <dgm:spPr/>
      <dgm:t>
        <a:bodyPr/>
        <a:lstStyle/>
        <a:p>
          <a:endParaRPr lang="de-DE"/>
        </a:p>
      </dgm:t>
    </dgm:pt>
    <dgm:pt modelId="{F1AB260A-BC4F-4FFF-BEFE-3AF4247E4CFC}" type="pres">
      <dgm:prSet presAssocID="{C25D3736-E83C-4F50-A64E-90B49A64B7BE}" presName="sibTrans" presStyleLbl="sibTrans2D1" presStyleIdx="0" presStyleCnt="3"/>
      <dgm:spPr/>
      <dgm:t>
        <a:bodyPr/>
        <a:lstStyle/>
        <a:p>
          <a:endParaRPr lang="de-DE"/>
        </a:p>
      </dgm:t>
    </dgm:pt>
    <dgm:pt modelId="{8C162944-30AE-4A76-9C7E-BBA2C2B89F38}" type="pres">
      <dgm:prSet presAssocID="{C25D3736-E83C-4F50-A64E-90B49A64B7BE}" presName="connectorText" presStyleLbl="sibTrans2D1" presStyleIdx="0" presStyleCnt="3"/>
      <dgm:spPr/>
      <dgm:t>
        <a:bodyPr/>
        <a:lstStyle/>
        <a:p>
          <a:endParaRPr lang="de-DE"/>
        </a:p>
      </dgm:t>
    </dgm:pt>
    <dgm:pt modelId="{605A3B1C-FF15-4CB4-8958-47FF80A99641}" type="pres">
      <dgm:prSet presAssocID="{16FFC9F4-3114-46A6-A951-2ABCC06B75CD}" presName="node" presStyleLbl="node1" presStyleIdx="1" presStyleCnt="4" custScaleY="41928">
        <dgm:presLayoutVars>
          <dgm:bulletEnabled val="1"/>
        </dgm:presLayoutVars>
      </dgm:prSet>
      <dgm:spPr/>
      <dgm:t>
        <a:bodyPr/>
        <a:lstStyle/>
        <a:p>
          <a:endParaRPr lang="de-DE"/>
        </a:p>
      </dgm:t>
    </dgm:pt>
    <dgm:pt modelId="{664867DA-5F13-41DC-BB39-5631F70C6B99}" type="pres">
      <dgm:prSet presAssocID="{3FA2279E-9A7A-4FCB-8545-8B35D3216A10}" presName="sibTrans" presStyleLbl="sibTrans2D1" presStyleIdx="1" presStyleCnt="3"/>
      <dgm:spPr/>
      <dgm:t>
        <a:bodyPr/>
        <a:lstStyle/>
        <a:p>
          <a:endParaRPr lang="de-DE"/>
        </a:p>
      </dgm:t>
    </dgm:pt>
    <dgm:pt modelId="{E11264E7-4A78-4574-AEA8-5D0B905A637E}" type="pres">
      <dgm:prSet presAssocID="{3FA2279E-9A7A-4FCB-8545-8B35D3216A10}" presName="connectorText" presStyleLbl="sibTrans2D1" presStyleIdx="1" presStyleCnt="3"/>
      <dgm:spPr/>
      <dgm:t>
        <a:bodyPr/>
        <a:lstStyle/>
        <a:p>
          <a:endParaRPr lang="de-DE"/>
        </a:p>
      </dgm:t>
    </dgm:pt>
    <dgm:pt modelId="{A757E8F5-F1EC-45F8-B343-0C10C382C682}" type="pres">
      <dgm:prSet presAssocID="{6B714A3D-2B34-4EC3-945B-DAA71B8B0004}" presName="node" presStyleLbl="node1" presStyleIdx="2" presStyleCnt="4" custScaleY="48459">
        <dgm:presLayoutVars>
          <dgm:bulletEnabled val="1"/>
        </dgm:presLayoutVars>
      </dgm:prSet>
      <dgm:spPr/>
      <dgm:t>
        <a:bodyPr/>
        <a:lstStyle/>
        <a:p>
          <a:endParaRPr lang="de-DE"/>
        </a:p>
      </dgm:t>
    </dgm:pt>
    <dgm:pt modelId="{AAAD966D-B3FB-448C-92C3-91D2311A20F5}" type="pres">
      <dgm:prSet presAssocID="{99E5782B-3ABE-4AF4-8F8E-4F971C924132}" presName="sibTrans" presStyleLbl="sibTrans2D1" presStyleIdx="2" presStyleCnt="3"/>
      <dgm:spPr/>
      <dgm:t>
        <a:bodyPr/>
        <a:lstStyle/>
        <a:p>
          <a:endParaRPr lang="de-DE"/>
        </a:p>
      </dgm:t>
    </dgm:pt>
    <dgm:pt modelId="{556C60A0-6468-47F9-BB03-9156973D9B82}" type="pres">
      <dgm:prSet presAssocID="{99E5782B-3ABE-4AF4-8F8E-4F971C924132}" presName="connectorText" presStyleLbl="sibTrans2D1" presStyleIdx="2" presStyleCnt="3"/>
      <dgm:spPr/>
      <dgm:t>
        <a:bodyPr/>
        <a:lstStyle/>
        <a:p>
          <a:endParaRPr lang="de-DE"/>
        </a:p>
      </dgm:t>
    </dgm:pt>
    <dgm:pt modelId="{8372143B-AD1C-4393-A2F8-B5E04757848D}" type="pres">
      <dgm:prSet presAssocID="{3E46F9DE-2009-413F-AECD-2D0C73AFD78E}" presName="node" presStyleLbl="node1" presStyleIdx="3" presStyleCnt="4" custScaleY="48380">
        <dgm:presLayoutVars>
          <dgm:bulletEnabled val="1"/>
        </dgm:presLayoutVars>
      </dgm:prSet>
      <dgm:spPr/>
      <dgm:t>
        <a:bodyPr/>
        <a:lstStyle/>
        <a:p>
          <a:endParaRPr lang="de-DE"/>
        </a:p>
      </dgm:t>
    </dgm:pt>
  </dgm:ptLst>
  <dgm:cxnLst>
    <dgm:cxn modelId="{B6165648-569A-47F0-92C7-B357C85C82D7}" srcId="{3797A02B-E83F-4248-910A-00D364586FA4}" destId="{6B714A3D-2B34-4EC3-945B-DAA71B8B0004}" srcOrd="2" destOrd="0" parTransId="{8B7F3DD1-8210-4D97-A4F1-104D40E922C1}" sibTransId="{99E5782B-3ABE-4AF4-8F8E-4F971C924132}"/>
    <dgm:cxn modelId="{84717C6D-61A5-4CB0-95C6-3BC72FC6C034}" srcId="{3797A02B-E83F-4248-910A-00D364586FA4}" destId="{3E46F9DE-2009-413F-AECD-2D0C73AFD78E}" srcOrd="3" destOrd="0" parTransId="{BDF87F83-6283-40E0-9582-87DD5D4C205F}" sibTransId="{DDD62E77-0F4B-45AB-845D-ACF7637683B4}"/>
    <dgm:cxn modelId="{E4B6B8E3-247F-4206-BE07-C3916AA8935C}" type="presOf" srcId="{6B714A3D-2B34-4EC3-945B-DAA71B8B0004}" destId="{A757E8F5-F1EC-45F8-B343-0C10C382C682}" srcOrd="0" destOrd="0" presId="urn:microsoft.com/office/officeart/2005/8/layout/process1"/>
    <dgm:cxn modelId="{259C9C3C-9D2F-478B-8A7D-97D5CDF5A15E}" srcId="{3797A02B-E83F-4248-910A-00D364586FA4}" destId="{1DDD9922-D47B-44BD-9AB2-2A21278CFE2B}" srcOrd="0" destOrd="0" parTransId="{41C7F6E9-1527-4B67-9AF9-CB27042B73D5}" sibTransId="{C25D3736-E83C-4F50-A64E-90B49A64B7BE}"/>
    <dgm:cxn modelId="{CF0C8132-0587-4A4F-9CF2-932522AD59A3}" type="presOf" srcId="{C25D3736-E83C-4F50-A64E-90B49A64B7BE}" destId="{8C162944-30AE-4A76-9C7E-BBA2C2B89F38}" srcOrd="1" destOrd="0" presId="urn:microsoft.com/office/officeart/2005/8/layout/process1"/>
    <dgm:cxn modelId="{3327A95C-DB48-47C1-A8F3-A83451A29A8D}" type="presOf" srcId="{C25D3736-E83C-4F50-A64E-90B49A64B7BE}" destId="{F1AB260A-BC4F-4FFF-BEFE-3AF4247E4CFC}" srcOrd="0" destOrd="0" presId="urn:microsoft.com/office/officeart/2005/8/layout/process1"/>
    <dgm:cxn modelId="{ABA341AC-80B2-497E-BBCB-834569A8DEEF}" type="presOf" srcId="{3FA2279E-9A7A-4FCB-8545-8B35D3216A10}" destId="{664867DA-5F13-41DC-BB39-5631F70C6B99}" srcOrd="0" destOrd="0" presId="urn:microsoft.com/office/officeart/2005/8/layout/process1"/>
    <dgm:cxn modelId="{BB73376E-AC36-44F4-A465-E7AFF38BD52F}" type="presOf" srcId="{1DDD9922-D47B-44BD-9AB2-2A21278CFE2B}" destId="{B09E8A5F-B03F-4661-9727-DDA36D5F3BB7}" srcOrd="0" destOrd="0" presId="urn:microsoft.com/office/officeart/2005/8/layout/process1"/>
    <dgm:cxn modelId="{EED5CCA8-6BF7-44F5-898B-536CF8F7A8D5}" type="presOf" srcId="{3FA2279E-9A7A-4FCB-8545-8B35D3216A10}" destId="{E11264E7-4A78-4574-AEA8-5D0B905A637E}" srcOrd="1" destOrd="0" presId="urn:microsoft.com/office/officeart/2005/8/layout/process1"/>
    <dgm:cxn modelId="{5B31C1A4-15A4-4D84-B251-8021BC2D51FB}" srcId="{3797A02B-E83F-4248-910A-00D364586FA4}" destId="{16FFC9F4-3114-46A6-A951-2ABCC06B75CD}" srcOrd="1" destOrd="0" parTransId="{846F49B7-86A6-44F5-AD74-672B71607D13}" sibTransId="{3FA2279E-9A7A-4FCB-8545-8B35D3216A10}"/>
    <dgm:cxn modelId="{F89E51D6-575B-4540-AC2D-EA723ECFEFB5}" type="presOf" srcId="{3797A02B-E83F-4248-910A-00D364586FA4}" destId="{A68AD688-D170-4018-BFF6-2F0ABB4C168A}" srcOrd="0" destOrd="0" presId="urn:microsoft.com/office/officeart/2005/8/layout/process1"/>
    <dgm:cxn modelId="{249FE918-DF68-47AE-8CCB-FDDA6BD8C73E}" type="presOf" srcId="{16FFC9F4-3114-46A6-A951-2ABCC06B75CD}" destId="{605A3B1C-FF15-4CB4-8958-47FF80A99641}" srcOrd="0" destOrd="0" presId="urn:microsoft.com/office/officeart/2005/8/layout/process1"/>
    <dgm:cxn modelId="{6F391CAC-F7C7-469E-8A90-317E7E4E8C6C}" type="presOf" srcId="{99E5782B-3ABE-4AF4-8F8E-4F971C924132}" destId="{AAAD966D-B3FB-448C-92C3-91D2311A20F5}" srcOrd="0" destOrd="0" presId="urn:microsoft.com/office/officeart/2005/8/layout/process1"/>
    <dgm:cxn modelId="{E6822BD6-4E9F-4582-9C59-59E148C4F7DB}" type="presOf" srcId="{99E5782B-3ABE-4AF4-8F8E-4F971C924132}" destId="{556C60A0-6468-47F9-BB03-9156973D9B82}" srcOrd="1" destOrd="0" presId="urn:microsoft.com/office/officeart/2005/8/layout/process1"/>
    <dgm:cxn modelId="{9B1555E1-235B-4896-872E-5A86C5CEA847}" type="presOf" srcId="{3E46F9DE-2009-413F-AECD-2D0C73AFD78E}" destId="{8372143B-AD1C-4393-A2F8-B5E04757848D}" srcOrd="0" destOrd="0" presId="urn:microsoft.com/office/officeart/2005/8/layout/process1"/>
    <dgm:cxn modelId="{ACBCD8C9-F381-48DE-9B5C-7CB941C6C950}" type="presParOf" srcId="{A68AD688-D170-4018-BFF6-2F0ABB4C168A}" destId="{B09E8A5F-B03F-4661-9727-DDA36D5F3BB7}" srcOrd="0" destOrd="0" presId="urn:microsoft.com/office/officeart/2005/8/layout/process1"/>
    <dgm:cxn modelId="{0ABF796B-3FD1-4891-AB89-5EA9BC12D75F}" type="presParOf" srcId="{A68AD688-D170-4018-BFF6-2F0ABB4C168A}" destId="{F1AB260A-BC4F-4FFF-BEFE-3AF4247E4CFC}" srcOrd="1" destOrd="0" presId="urn:microsoft.com/office/officeart/2005/8/layout/process1"/>
    <dgm:cxn modelId="{AD9FAE67-0D8C-4F85-8CD2-79838A8EF7B6}" type="presParOf" srcId="{F1AB260A-BC4F-4FFF-BEFE-3AF4247E4CFC}" destId="{8C162944-30AE-4A76-9C7E-BBA2C2B89F38}" srcOrd="0" destOrd="0" presId="urn:microsoft.com/office/officeart/2005/8/layout/process1"/>
    <dgm:cxn modelId="{5DA8821E-4391-47F5-891A-4D71E13EEDA5}" type="presParOf" srcId="{A68AD688-D170-4018-BFF6-2F0ABB4C168A}" destId="{605A3B1C-FF15-4CB4-8958-47FF80A99641}" srcOrd="2" destOrd="0" presId="urn:microsoft.com/office/officeart/2005/8/layout/process1"/>
    <dgm:cxn modelId="{8F8158DD-1BA5-447A-BAD7-834622C9D376}" type="presParOf" srcId="{A68AD688-D170-4018-BFF6-2F0ABB4C168A}" destId="{664867DA-5F13-41DC-BB39-5631F70C6B99}" srcOrd="3" destOrd="0" presId="urn:microsoft.com/office/officeart/2005/8/layout/process1"/>
    <dgm:cxn modelId="{41BE99BC-7AB2-48C9-9750-CF242EE9BDA7}" type="presParOf" srcId="{664867DA-5F13-41DC-BB39-5631F70C6B99}" destId="{E11264E7-4A78-4574-AEA8-5D0B905A637E}" srcOrd="0" destOrd="0" presId="urn:microsoft.com/office/officeart/2005/8/layout/process1"/>
    <dgm:cxn modelId="{2653D94B-4610-4D8F-BFEE-EC677F953EAA}" type="presParOf" srcId="{A68AD688-D170-4018-BFF6-2F0ABB4C168A}" destId="{A757E8F5-F1EC-45F8-B343-0C10C382C682}" srcOrd="4" destOrd="0" presId="urn:microsoft.com/office/officeart/2005/8/layout/process1"/>
    <dgm:cxn modelId="{50AA7ADC-4283-4F50-9D14-E1F5175DBD22}" type="presParOf" srcId="{A68AD688-D170-4018-BFF6-2F0ABB4C168A}" destId="{AAAD966D-B3FB-448C-92C3-91D2311A20F5}" srcOrd="5" destOrd="0" presId="urn:microsoft.com/office/officeart/2005/8/layout/process1"/>
    <dgm:cxn modelId="{8577DC10-CC6A-4C1C-BBF8-48E5E8A70C31}" type="presParOf" srcId="{AAAD966D-B3FB-448C-92C3-91D2311A20F5}" destId="{556C60A0-6468-47F9-BB03-9156973D9B82}" srcOrd="0" destOrd="0" presId="urn:microsoft.com/office/officeart/2005/8/layout/process1"/>
    <dgm:cxn modelId="{65E053E9-EA27-40CC-86EB-B3EB62DF810F}" type="presParOf" srcId="{A68AD688-D170-4018-BFF6-2F0ABB4C168A}" destId="{8372143B-AD1C-4393-A2F8-B5E04757848D}"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E8A5F-B03F-4661-9727-DDA36D5F3BB7}">
      <dsp:nvSpPr>
        <dsp:cNvPr id="0" name=""/>
        <dsp:cNvSpPr/>
      </dsp:nvSpPr>
      <dsp:spPr>
        <a:xfrm>
          <a:off x="16972" y="524055"/>
          <a:ext cx="1538018" cy="420977"/>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Konfigurationsdatei</a:t>
          </a:r>
          <a:endParaRPr lang="de-DE" sz="1300" kern="1200" dirty="0"/>
        </a:p>
      </dsp:txBody>
      <dsp:txXfrm>
        <a:off x="29302" y="536385"/>
        <a:ext cx="1513358" cy="396317"/>
      </dsp:txXfrm>
    </dsp:sp>
    <dsp:sp modelId="{F1AB260A-BC4F-4FFF-BEFE-3AF4247E4CFC}">
      <dsp:nvSpPr>
        <dsp:cNvPr id="0" name=""/>
        <dsp:cNvSpPr/>
      </dsp:nvSpPr>
      <dsp:spPr>
        <a:xfrm rot="21579526">
          <a:off x="1705426" y="537403"/>
          <a:ext cx="318934" cy="38142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a:off x="1705427" y="613974"/>
        <a:ext cx="223254" cy="228856"/>
      </dsp:txXfrm>
    </dsp:sp>
    <dsp:sp modelId="{605A3B1C-FF15-4CB4-8958-47FF80A99641}">
      <dsp:nvSpPr>
        <dsp:cNvPr id="0" name=""/>
        <dsp:cNvSpPr/>
      </dsp:nvSpPr>
      <dsp:spPr>
        <a:xfrm>
          <a:off x="2156743" y="528341"/>
          <a:ext cx="1538018" cy="386916"/>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Einrichtungsprofil</a:t>
          </a:r>
          <a:endParaRPr lang="de-DE" sz="1300" kern="1200" dirty="0"/>
        </a:p>
      </dsp:txBody>
      <dsp:txXfrm>
        <a:off x="2168075" y="539673"/>
        <a:ext cx="1515354" cy="364252"/>
      </dsp:txXfrm>
    </dsp:sp>
    <dsp:sp modelId="{664867DA-5F13-41DC-BB39-5631F70C6B99}">
      <dsp:nvSpPr>
        <dsp:cNvPr id="0" name=""/>
        <dsp:cNvSpPr/>
      </dsp:nvSpPr>
      <dsp:spPr>
        <a:xfrm>
          <a:off x="3848563" y="531085"/>
          <a:ext cx="326059" cy="38142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a:off x="3848563" y="607371"/>
        <a:ext cx="228241" cy="228856"/>
      </dsp:txXfrm>
    </dsp:sp>
    <dsp:sp modelId="{A757E8F5-F1EC-45F8-B343-0C10C382C682}">
      <dsp:nvSpPr>
        <dsp:cNvPr id="0" name=""/>
        <dsp:cNvSpPr/>
      </dsp:nvSpPr>
      <dsp:spPr>
        <a:xfrm>
          <a:off x="4309969" y="498207"/>
          <a:ext cx="1538018" cy="447184"/>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Abteilungsprofil</a:t>
          </a:r>
          <a:endParaRPr lang="de-DE" sz="1300" kern="1200" dirty="0"/>
        </a:p>
      </dsp:txBody>
      <dsp:txXfrm>
        <a:off x="4323067" y="511305"/>
        <a:ext cx="1511822" cy="420988"/>
      </dsp:txXfrm>
    </dsp:sp>
    <dsp:sp modelId="{AAAD966D-B3FB-448C-92C3-91D2311A20F5}">
      <dsp:nvSpPr>
        <dsp:cNvPr id="0" name=""/>
        <dsp:cNvSpPr/>
      </dsp:nvSpPr>
      <dsp:spPr>
        <a:xfrm>
          <a:off x="6001789" y="531085"/>
          <a:ext cx="326059" cy="38142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a:off x="6001789" y="607371"/>
        <a:ext cx="228241" cy="228856"/>
      </dsp:txXfrm>
    </dsp:sp>
    <dsp:sp modelId="{8372143B-AD1C-4393-A2F8-B5E04757848D}">
      <dsp:nvSpPr>
        <dsp:cNvPr id="0" name=""/>
        <dsp:cNvSpPr/>
      </dsp:nvSpPr>
      <dsp:spPr>
        <a:xfrm>
          <a:off x="6463194" y="498572"/>
          <a:ext cx="1538018" cy="446455"/>
        </a:xfrm>
        <a:prstGeom prst="roundRect">
          <a:avLst>
            <a:gd name="adj" fmla="val 10000"/>
          </a:avLst>
        </a:prstGeom>
        <a:solidFill>
          <a:schemeClr val="accent2">
            <a:hueOff val="0"/>
            <a:satOff val="0"/>
            <a:lumOff val="0"/>
            <a:alphaOff val="0"/>
          </a:schemeClr>
        </a:solidFill>
        <a:ln w="20000"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e-DE" sz="1300" kern="1200" dirty="0" smtClean="0"/>
            <a:t>Anwender</a:t>
          </a:r>
          <a:endParaRPr lang="de-DE" sz="1300" kern="1200" dirty="0"/>
        </a:p>
      </dsp:txBody>
      <dsp:txXfrm>
        <a:off x="6476270" y="511648"/>
        <a:ext cx="1511866" cy="4203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46400" cy="49688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9" y="2"/>
            <a:ext cx="2946400" cy="496889"/>
          </a:xfrm>
          <a:prstGeom prst="rect">
            <a:avLst/>
          </a:prstGeom>
        </p:spPr>
        <p:txBody>
          <a:bodyPr vert="horz" lIns="91440" tIns="45720" rIns="91440" bIns="45720" rtlCol="0"/>
          <a:lstStyle>
            <a:lvl1pPr algn="r">
              <a:defRPr sz="1200"/>
            </a:lvl1pPr>
          </a:lstStyle>
          <a:p>
            <a:fld id="{679D9F0D-5958-4875-A535-CEE264C00FBA}" type="datetimeFigureOut">
              <a:rPr lang="de-DE" smtClean="0"/>
              <a:pPr/>
              <a:t>11.06.2020</a:t>
            </a:fld>
            <a:endParaRPr lang="de-DE"/>
          </a:p>
        </p:txBody>
      </p:sp>
      <p:sp>
        <p:nvSpPr>
          <p:cNvPr id="4" name="Fußzeilenplatzhalter 3"/>
          <p:cNvSpPr>
            <a:spLocks noGrp="1"/>
          </p:cNvSpPr>
          <p:nvPr>
            <p:ph type="ftr" sz="quarter" idx="2"/>
          </p:nvPr>
        </p:nvSpPr>
        <p:spPr>
          <a:xfrm>
            <a:off x="0" y="9428165"/>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9" y="9428165"/>
            <a:ext cx="2946400" cy="496887"/>
          </a:xfrm>
          <a:prstGeom prst="rect">
            <a:avLst/>
          </a:prstGeom>
        </p:spPr>
        <p:txBody>
          <a:bodyPr vert="horz" lIns="91440" tIns="45720" rIns="91440" bIns="45720" rtlCol="0" anchor="b"/>
          <a:lstStyle>
            <a:lvl1pPr algn="r">
              <a:defRPr sz="1200"/>
            </a:lvl1pPr>
          </a:lstStyle>
          <a:p>
            <a:fld id="{9D6C1CE0-7E14-4244-B5A7-9EF0DAF3D541}" type="slidenum">
              <a:rPr lang="de-DE" smtClean="0"/>
              <a:pPr/>
              <a:t>‹Nr.›</a:t>
            </a:fld>
            <a:endParaRPr lang="de-DE"/>
          </a:p>
        </p:txBody>
      </p:sp>
    </p:spTree>
    <p:extLst>
      <p:ext uri="{BB962C8B-B14F-4D97-AF65-F5344CB8AC3E}">
        <p14:creationId xmlns:p14="http://schemas.microsoft.com/office/powerpoint/2010/main" val="9660856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200"/>
            </a:lvl1pPr>
          </a:lstStyle>
          <a:p>
            <a:fld id="{E64C8C2C-498B-45DD-ABA6-260F2D74E1C2}" type="datetimeFigureOut">
              <a:rPr lang="de-DE" smtClean="0"/>
              <a:pPr/>
              <a:t>11.06.2020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2"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5" y="9428583"/>
            <a:ext cx="2945659" cy="496332"/>
          </a:xfrm>
          <a:prstGeom prst="rect">
            <a:avLst/>
          </a:prstGeom>
        </p:spPr>
        <p:txBody>
          <a:bodyPr vert="horz" lIns="91440" tIns="45720" rIns="91440" bIns="45720" rtlCol="0" anchor="b"/>
          <a:lstStyle>
            <a:lvl1pPr algn="r">
              <a:defRPr sz="1200"/>
            </a:lvl1pPr>
          </a:lstStyle>
          <a:p>
            <a:fld id="{DEDEAE3C-4BEF-48C2-857F-BADBBC30A01C}" type="slidenum">
              <a:rPr lang="de-DE" smtClean="0"/>
              <a:pPr/>
              <a:t>‹Nr.›</a:t>
            </a:fld>
            <a:endParaRPr lang="de-DE"/>
          </a:p>
        </p:txBody>
      </p:sp>
    </p:spTree>
    <p:extLst>
      <p:ext uri="{BB962C8B-B14F-4D97-AF65-F5344CB8AC3E}">
        <p14:creationId xmlns:p14="http://schemas.microsoft.com/office/powerpoint/2010/main" val="220852053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Vielen Dank für das Interesse an GoeChem und der damit verbundenen Einladung zur Systemvorstellung. Im Interesse ihrer Geduld werde ich nur ein Überblick über das System zeigen, da eine genauere Erklärung über alle Funktionen rund 3 Stunden dauern würde und zu umfangreich wäre. Aber Sie können am Ende eines Kapitels Zwischenfragen stellen oder mich nach detailliertere Informationen fragen.</a:t>
            </a:r>
          </a:p>
          <a:p>
            <a:r>
              <a:rPr lang="de-DE" sz="1200" kern="1200" dirty="0" smtClean="0">
                <a:solidFill>
                  <a:schemeClr val="tx1"/>
                </a:solidFill>
                <a:latin typeface="+mn-lt"/>
                <a:ea typeface="+mn-ea"/>
                <a:cs typeface="+mn-cs"/>
              </a:rPr>
              <a:t>Der Vortrag ist in den Kapiteln</a:t>
            </a:r>
          </a:p>
          <a:p>
            <a:r>
              <a:rPr lang="de-DE" sz="1200" b="1" kern="1200" dirty="0" smtClean="0">
                <a:solidFill>
                  <a:schemeClr val="tx1"/>
                </a:solidFill>
                <a:latin typeface="+mn-lt"/>
                <a:ea typeface="+mn-ea"/>
                <a:cs typeface="+mn-cs"/>
              </a:rPr>
              <a:t>Rechtsgrundlagen, Organisation, Datensicherheit, Warenbeschaffung und Datenschnittstellen</a:t>
            </a:r>
            <a:r>
              <a:rPr lang="de-DE" sz="1200" kern="1200" dirty="0" smtClean="0">
                <a:solidFill>
                  <a:schemeClr val="tx1"/>
                </a:solidFill>
                <a:latin typeface="+mn-lt"/>
                <a:ea typeface="+mn-ea"/>
                <a:cs typeface="+mn-cs"/>
              </a:rPr>
              <a:t> eingeteilt. </a:t>
            </a:r>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 der Gefahrstoffverordnung §6 Absatz 9 ist geregelt, </a:t>
            </a:r>
            <a:r>
              <a:rPr lang="de-DE" sz="1200" kern="1200" dirty="0" err="1" smtClean="0">
                <a:solidFill>
                  <a:schemeClr val="tx1"/>
                </a:solidFill>
                <a:latin typeface="+mn-lt"/>
                <a:ea typeface="+mn-ea"/>
                <a:cs typeface="+mn-cs"/>
              </a:rPr>
              <a:t>daß</a:t>
            </a:r>
            <a:r>
              <a:rPr lang="de-DE" sz="1200" kern="1200" dirty="0" smtClean="0">
                <a:solidFill>
                  <a:schemeClr val="tx1"/>
                </a:solidFill>
                <a:latin typeface="+mn-lt"/>
                <a:ea typeface="+mn-ea"/>
                <a:cs typeface="+mn-cs"/>
              </a:rPr>
              <a:t> nur fachkundige Personen eine Gefährdungsbeurteilung durchführen dürfen (Diese wären Fachkräfte für Sicherheit oder Betriebsärzte).</a:t>
            </a:r>
          </a:p>
          <a:p>
            <a:r>
              <a:rPr lang="de-DE" sz="1200" kern="1200" dirty="0" smtClean="0">
                <a:solidFill>
                  <a:schemeClr val="tx1"/>
                </a:solidFill>
                <a:latin typeface="+mn-lt"/>
                <a:ea typeface="+mn-ea"/>
                <a:cs typeface="+mn-cs"/>
              </a:rPr>
              <a:t>In GoeChem können sich diese Personen über den Gefahrstoffbestand innerhalb Ihrer Berechtigung informieren und entsprechend filtern.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Es kann nach </a:t>
            </a:r>
            <a:r>
              <a:rPr lang="de-DE" sz="1200" u="sng" kern="1200" dirty="0" smtClean="0">
                <a:solidFill>
                  <a:schemeClr val="tx1"/>
                </a:solidFill>
                <a:latin typeface="+mn-lt"/>
                <a:ea typeface="+mn-ea"/>
                <a:cs typeface="+mn-cs"/>
              </a:rPr>
              <a:t>GHS-Piktogrammen</a:t>
            </a:r>
            <a:r>
              <a:rPr lang="de-DE" sz="1200" kern="1200" dirty="0" smtClean="0">
                <a:solidFill>
                  <a:schemeClr val="tx1"/>
                </a:solidFill>
                <a:latin typeface="+mn-lt"/>
                <a:ea typeface="+mn-ea"/>
                <a:cs typeface="+mn-cs"/>
              </a:rPr>
              <a:t> oder </a:t>
            </a:r>
            <a:r>
              <a:rPr lang="de-DE" sz="1200" u="sng" kern="1200" dirty="0" smtClean="0">
                <a:solidFill>
                  <a:schemeClr val="tx1"/>
                </a:solidFill>
                <a:latin typeface="+mn-lt"/>
                <a:ea typeface="+mn-ea"/>
                <a:cs typeface="+mn-cs"/>
              </a:rPr>
              <a:t>H-Hinweisen</a:t>
            </a:r>
            <a:r>
              <a:rPr lang="de-DE" sz="1200" kern="1200" dirty="0" smtClean="0">
                <a:solidFill>
                  <a:schemeClr val="tx1"/>
                </a:solidFill>
                <a:latin typeface="+mn-lt"/>
                <a:ea typeface="+mn-ea"/>
                <a:cs typeface="+mn-cs"/>
              </a:rPr>
              <a:t> gefiltert werden. Die Mengen werden nach </a:t>
            </a:r>
            <a:r>
              <a:rPr lang="de-DE" sz="1200" u="sng" kern="1200" dirty="0" smtClean="0">
                <a:solidFill>
                  <a:schemeClr val="tx1"/>
                </a:solidFill>
                <a:latin typeface="+mn-lt"/>
                <a:ea typeface="+mn-ea"/>
                <a:cs typeface="+mn-cs"/>
              </a:rPr>
              <a:t>KG</a:t>
            </a:r>
            <a:r>
              <a:rPr lang="de-DE" sz="1200" kern="1200" dirty="0" smtClean="0">
                <a:solidFill>
                  <a:schemeClr val="tx1"/>
                </a:solidFill>
                <a:latin typeface="+mn-lt"/>
                <a:ea typeface="+mn-ea"/>
                <a:cs typeface="+mn-cs"/>
              </a:rPr>
              <a:t> umgerechnet.</a:t>
            </a:r>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 der GefStoffV §14 Abs1 wird dem Arbeitgeber die Auflage einer schriftlichen Betriebsanweisung gegeben.</a:t>
            </a:r>
          </a:p>
          <a:p>
            <a:r>
              <a:rPr lang="de-DE" sz="1200" kern="1200" dirty="0" smtClean="0">
                <a:solidFill>
                  <a:schemeClr val="tx1"/>
                </a:solidFill>
                <a:latin typeface="+mn-lt"/>
                <a:ea typeface="+mn-ea"/>
                <a:cs typeface="+mn-cs"/>
              </a:rPr>
              <a:t>Dies kann in GoeChem durch jeden Berechtigten erstellt und für jeden Anwender zugänglich gemacht werden. Denkbar wäre auch eine Ausgabe der Betriebsanweisung am Monitor neben den Zugang zu Labor oder Gefahrenbereich.</a:t>
            </a:r>
          </a:p>
          <a:p>
            <a:r>
              <a:rPr lang="de-DE" sz="1200" kern="1200" dirty="0" smtClean="0">
                <a:solidFill>
                  <a:schemeClr val="tx1"/>
                </a:solidFill>
                <a:latin typeface="+mn-lt"/>
                <a:ea typeface="+mn-ea"/>
                <a:cs typeface="+mn-cs"/>
              </a:rPr>
              <a:t>In der GefStoffV §6 Abs10 wird dem Arbeitgeber die Auflage zum Führen eines Gefahrstoffverzeichnisses mit dem Verweis auf die entsprechenden Sicherheitsdatenblätter gegeben.</a:t>
            </a:r>
          </a:p>
          <a:p>
            <a:r>
              <a:rPr lang="de-DE" sz="1200" kern="1200" dirty="0" smtClean="0">
                <a:solidFill>
                  <a:schemeClr val="tx1"/>
                </a:solidFill>
                <a:latin typeface="+mn-lt"/>
                <a:ea typeface="+mn-ea"/>
                <a:cs typeface="+mn-cs"/>
              </a:rPr>
              <a:t>Diese Informationen kann jeder Anwender, der nach Chemikalien in GoeChem sucht, finden.</a:t>
            </a:r>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Hier ein Beispiel anhand einer Chemikaliensuche</a:t>
            </a:r>
          </a:p>
          <a:p>
            <a:r>
              <a:rPr lang="de-DE" sz="1200" kern="1200" dirty="0" smtClean="0">
                <a:solidFill>
                  <a:schemeClr val="tx1"/>
                </a:solidFill>
                <a:latin typeface="+mn-lt"/>
                <a:ea typeface="+mn-ea"/>
                <a:cs typeface="+mn-cs"/>
              </a:rPr>
              <a:t>Dem Anwender werden Informationen zu Gefahrenhinweise nach GHS (Piktogramme, Signalwort, H-P Hinweise) und die </a:t>
            </a:r>
            <a:r>
              <a:rPr lang="de-DE" sz="1200" kern="1200" dirty="0" err="1" smtClean="0">
                <a:solidFill>
                  <a:schemeClr val="tx1"/>
                </a:solidFill>
                <a:latin typeface="+mn-lt"/>
                <a:ea typeface="+mn-ea"/>
                <a:cs typeface="+mn-cs"/>
              </a:rPr>
              <a:t>Verlinkung</a:t>
            </a:r>
            <a:r>
              <a:rPr lang="de-DE" sz="1200" kern="1200" dirty="0" smtClean="0">
                <a:solidFill>
                  <a:schemeClr val="tx1"/>
                </a:solidFill>
                <a:latin typeface="+mn-lt"/>
                <a:ea typeface="+mn-ea"/>
                <a:cs typeface="+mn-cs"/>
              </a:rPr>
              <a:t> zu den Sicherheitsdatenblättern (extern zum Lieferanten und intern) zur Verfügung gestellt.</a:t>
            </a:r>
          </a:p>
          <a:p>
            <a:r>
              <a:rPr lang="de-DE" sz="1200" kern="1200" dirty="0" smtClean="0">
                <a:solidFill>
                  <a:schemeClr val="tx1"/>
                </a:solidFill>
                <a:latin typeface="+mn-lt"/>
                <a:ea typeface="+mn-ea"/>
                <a:cs typeface="+mn-cs"/>
              </a:rPr>
              <a:t>Die Angaben zum Lagerort werden in den Berechtigungen eingestellt (Informationen dazu später)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In der GefStoffV §14 Abs1 wird dem Arbeitgeber die Auflage einer schriftlichen Betriebsanweisung gegeben.</a:t>
            </a:r>
          </a:p>
          <a:p>
            <a:r>
              <a:rPr lang="de-DE" sz="1200" kern="1200" dirty="0" smtClean="0">
                <a:solidFill>
                  <a:schemeClr val="tx1"/>
                </a:solidFill>
                <a:latin typeface="+mn-lt"/>
                <a:ea typeface="+mn-ea"/>
                <a:cs typeface="+mn-cs"/>
              </a:rPr>
              <a:t>Dies kann in GoeChem durch jeden Berechtigten erstellt und für jeden Anwender zugänglich gemacht werden. Denkbar wäre auch eine Ausgabe der Betriebsanweisung am Monitor neben den Zugang zu Labor oder Gefahrenbereich.</a:t>
            </a:r>
          </a:p>
          <a:p>
            <a:r>
              <a:rPr lang="de-DE" sz="1200" kern="1200" dirty="0" smtClean="0">
                <a:solidFill>
                  <a:schemeClr val="tx1"/>
                </a:solidFill>
                <a:latin typeface="+mn-lt"/>
                <a:ea typeface="+mn-ea"/>
                <a:cs typeface="+mn-cs"/>
              </a:rPr>
              <a:t>In der GefStoffV §6 Abs10 wird dem Arbeitgeber die Auflage zum Führen eines Gefahrstoffverzeichnisses mit dem Verweis auf die entsprechenden Sicherheitsdatenblätter gegeben.</a:t>
            </a:r>
          </a:p>
          <a:p>
            <a:r>
              <a:rPr lang="de-DE" sz="1200" kern="1200" dirty="0" smtClean="0">
                <a:solidFill>
                  <a:schemeClr val="tx1"/>
                </a:solidFill>
                <a:latin typeface="+mn-lt"/>
                <a:ea typeface="+mn-ea"/>
                <a:cs typeface="+mn-cs"/>
              </a:rPr>
              <a:t>Diese Informationen kann jeder Anwender, der nach Chemikalien in GoeChem sucht, finden.</a:t>
            </a:r>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Eine weitere Verordnung, die durch GoeChem erfüllt wird, ist die Verordnung zur Zusammenlagerung von Gefahrstoffen in ortsbeweglichen Behältern (TRGS 510) und die Seveso-III-Richtline. Beide Verordnungen zusammen regeln die erlaubten Mengen an Gefahrstoffen und die Zusammenlagerung. Eine entsprechende Alarmmeldung wäre möglich.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Hier wird ein Beispiel ausgegeben, bei den Mitarbeiter ein Hinweis über Drogenausgangsstoffe schon bei der Beschaffung oder Registrierung erhalten, damit sie sich auf eine </a:t>
            </a:r>
            <a:r>
              <a:rPr lang="de-DE" sz="1200" kern="1200" dirty="0" err="1" smtClean="0">
                <a:solidFill>
                  <a:schemeClr val="tx1"/>
                </a:solidFill>
                <a:latin typeface="+mn-lt"/>
                <a:ea typeface="+mn-ea"/>
                <a:cs typeface="+mn-cs"/>
              </a:rPr>
              <a:t>Endverbleibserklärung</a:t>
            </a:r>
            <a:r>
              <a:rPr lang="de-DE" sz="1200" kern="1200" dirty="0" smtClean="0">
                <a:solidFill>
                  <a:schemeClr val="tx1"/>
                </a:solidFill>
                <a:latin typeface="+mn-lt"/>
                <a:ea typeface="+mn-ea"/>
                <a:cs typeface="+mn-cs"/>
              </a:rPr>
              <a:t> einstellen können (Wenn Beschaffung).</a:t>
            </a:r>
          </a:p>
          <a:p>
            <a:r>
              <a:rPr lang="de-DE" sz="1200" kern="1200" dirty="0" smtClean="0">
                <a:solidFill>
                  <a:schemeClr val="tx1"/>
                </a:solidFill>
                <a:latin typeface="+mn-lt"/>
                <a:ea typeface="+mn-ea"/>
                <a:cs typeface="+mn-cs"/>
              </a:rPr>
              <a:t>Eine Anlagenerstellung für die Bundesopiumstelle ist möglich.</a:t>
            </a:r>
          </a:p>
          <a:p>
            <a:r>
              <a:rPr lang="de-DE" sz="1200" kern="1200" dirty="0" smtClean="0">
                <a:solidFill>
                  <a:schemeClr val="tx1"/>
                </a:solidFill>
                <a:latin typeface="+mn-lt"/>
                <a:ea typeface="+mn-ea"/>
                <a:cs typeface="+mn-cs"/>
              </a:rPr>
              <a:t>So ähnlich wird auch der Hinweis für Sprengstoffe sein. Dies wird gerade in das System mit eingearbeitet.</a:t>
            </a:r>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Die Gefahrstoffverordnung § 6 und 14</a:t>
            </a:r>
          </a:p>
          <a:p>
            <a:pPr marL="342900" lvl="0" indent="-342900">
              <a:lnSpc>
                <a:spcPts val="1200"/>
              </a:lnSpc>
              <a:spcAft>
                <a:spcPts val="0"/>
              </a:spcAft>
              <a:buFont typeface="Symbol"/>
              <a:buChar char=""/>
            </a:pPr>
            <a:r>
              <a:rPr lang="de-DE" sz="1200" dirty="0" smtClean="0">
                <a:latin typeface="+mn-lt"/>
                <a:ea typeface="Calibri"/>
                <a:cs typeface="Times New Roman"/>
              </a:rPr>
              <a:t>Das Globale Harmonisierte System (GHS)</a:t>
            </a:r>
          </a:p>
          <a:p>
            <a:pPr marL="342900" lvl="0" indent="-342900">
              <a:lnSpc>
                <a:spcPts val="1200"/>
              </a:lnSpc>
              <a:spcAft>
                <a:spcPts val="0"/>
              </a:spcAft>
              <a:buFont typeface="Symbol"/>
              <a:buChar char=""/>
            </a:pPr>
            <a:r>
              <a:rPr lang="de-DE" sz="1200" dirty="0" smtClean="0">
                <a:latin typeface="+mn-lt"/>
                <a:ea typeface="Calibri"/>
                <a:cs typeface="Times New Roman"/>
              </a:rPr>
              <a:t>Die technischen Regeln für Gefahrstoffe 510 (TRGS510)</a:t>
            </a:r>
          </a:p>
          <a:p>
            <a:pPr marL="342900" lvl="0" indent="-342900">
              <a:lnSpc>
                <a:spcPts val="1200"/>
              </a:lnSpc>
              <a:spcAft>
                <a:spcPts val="0"/>
              </a:spcAft>
              <a:buFont typeface="Symbol"/>
              <a:buChar char=""/>
            </a:pPr>
            <a:r>
              <a:rPr lang="de-DE" sz="1200" dirty="0" smtClean="0">
                <a:latin typeface="+mn-lt"/>
                <a:ea typeface="Calibri"/>
                <a:cs typeface="Times New Roman"/>
              </a:rPr>
              <a:t>Die EU-Verordnung betreffend Drogenausgangsstoffe</a:t>
            </a:r>
          </a:p>
          <a:p>
            <a:pPr marL="342900" lvl="0" indent="-342900">
              <a:lnSpc>
                <a:spcPts val="1200"/>
              </a:lnSpc>
              <a:spcAft>
                <a:spcPts val="0"/>
              </a:spcAft>
              <a:buFont typeface="Symbol"/>
              <a:buChar char=""/>
            </a:pPr>
            <a:r>
              <a:rPr lang="de-DE" sz="1200" dirty="0" smtClean="0">
                <a:latin typeface="+mn-lt"/>
                <a:ea typeface="Calibri"/>
                <a:cs typeface="Times New Roman"/>
              </a:rPr>
              <a:t>Die Chemiewaffenkonventionen der Mitgliedstaaten der vereinten Nationen</a:t>
            </a:r>
          </a:p>
          <a:p>
            <a:pPr marL="342900" lvl="0" indent="-342900">
              <a:lnSpc>
                <a:spcPts val="1200"/>
              </a:lnSpc>
              <a:spcAft>
                <a:spcPts val="0"/>
              </a:spcAft>
              <a:buFont typeface="Symbol"/>
              <a:buChar char=""/>
            </a:pPr>
            <a:r>
              <a:rPr lang="de-DE" sz="1200" dirty="0" smtClean="0">
                <a:latin typeface="+mn-lt"/>
                <a:ea typeface="Calibri"/>
                <a:cs typeface="Times New Roman"/>
              </a:rPr>
              <a:t>Die EU-Verordnung über Stoffe, die zum Abbau der Ozonschicht führen</a:t>
            </a:r>
          </a:p>
          <a:p>
            <a:pPr marL="342900" lvl="0" indent="-342900">
              <a:lnSpc>
                <a:spcPts val="1200"/>
              </a:lnSpc>
              <a:spcAft>
                <a:spcPts val="0"/>
              </a:spcAft>
              <a:buFont typeface="Symbol"/>
              <a:buChar char=""/>
            </a:pPr>
            <a:r>
              <a:rPr lang="de-DE" sz="1200" dirty="0" smtClean="0">
                <a:latin typeface="+mn-lt"/>
                <a:ea typeface="Calibri"/>
                <a:cs typeface="Times New Roman"/>
              </a:rPr>
              <a:t>Die Seveso III Richtline</a:t>
            </a:r>
          </a:p>
          <a:p>
            <a:pPr marL="342900" lvl="0" indent="-342900">
              <a:lnSpc>
                <a:spcPts val="1200"/>
              </a:lnSpc>
              <a:spcAft>
                <a:spcPts val="1200"/>
              </a:spcAft>
              <a:buFont typeface="Symbol"/>
              <a:buChar char=""/>
            </a:pPr>
            <a:r>
              <a:rPr lang="de-DE" sz="1200" dirty="0" smtClean="0">
                <a:latin typeface="+mn-lt"/>
                <a:ea typeface="Calibri"/>
                <a:cs typeface="Times New Roman"/>
              </a:rPr>
              <a:t>Einige Transportvorschriften</a:t>
            </a:r>
          </a:p>
          <a:p>
            <a:pPr>
              <a:lnSpc>
                <a:spcPts val="1200"/>
              </a:lnSpc>
              <a:spcBef>
                <a:spcPts val="1200"/>
              </a:spcBef>
              <a:spcAft>
                <a:spcPts val="1200"/>
              </a:spcAft>
            </a:pPr>
            <a:r>
              <a:rPr lang="de-DE" sz="1200" dirty="0" smtClean="0">
                <a:latin typeface="+mn-lt"/>
                <a:ea typeface="Calibri"/>
                <a:cs typeface="Times New Roman"/>
              </a:rPr>
              <a:t>Wie kann GoeChem dabei eine Hilfe zur Einhaltung der Rechtsgrundlagen sein</a:t>
            </a:r>
            <a:endParaRPr lang="de-DE" sz="1200" dirty="0">
              <a:latin typeface="+mn-lt"/>
              <a:ea typeface="Calibri"/>
              <a:cs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a:lnSpc>
                <a:spcPts val="1200"/>
              </a:lnSpc>
              <a:spcBef>
                <a:spcPts val="1200"/>
              </a:spcBef>
              <a:spcAft>
                <a:spcPts val="1200"/>
              </a:spcAft>
            </a:pPr>
            <a:r>
              <a:rPr lang="de-DE" sz="1200" dirty="0" smtClean="0">
                <a:latin typeface="+mn-lt"/>
                <a:ea typeface="Calibri"/>
                <a:cs typeface="Times New Roman"/>
              </a:rPr>
              <a:t>In GoeChem gibt es 10 Berechtigungsstufen, wobei innerhalb einer Berechtigungsstufe unterschiedliche Berechtigungsgruppen angelegt werden können.</a:t>
            </a:r>
          </a:p>
          <a:p>
            <a:pPr>
              <a:lnSpc>
                <a:spcPts val="1200"/>
              </a:lnSpc>
              <a:spcBef>
                <a:spcPts val="1200"/>
              </a:spcBef>
              <a:spcAft>
                <a:spcPts val="1200"/>
              </a:spcAft>
            </a:pPr>
            <a:r>
              <a:rPr lang="de-DE" sz="1200" dirty="0" smtClean="0">
                <a:latin typeface="+mn-lt"/>
                <a:ea typeface="Calibri"/>
                <a:cs typeface="Times New Roman"/>
              </a:rPr>
              <a:t>Mitarbeiter werden einer Berechtigungsgruppe zugewiesen und haben nach Ihrer Anmeldung alle Ihrer Aufgabe entsprechende Funktionen.</a:t>
            </a:r>
          </a:p>
          <a:p>
            <a:pPr>
              <a:lnSpc>
                <a:spcPts val="1200"/>
              </a:lnSpc>
              <a:spcBef>
                <a:spcPts val="1200"/>
              </a:spcBef>
              <a:spcAft>
                <a:spcPts val="1200"/>
              </a:spcAft>
            </a:pPr>
            <a:r>
              <a:rPr lang="de-DE" sz="1200" dirty="0" smtClean="0">
                <a:latin typeface="+mn-lt"/>
                <a:ea typeface="Calibri"/>
                <a:cs typeface="Times New Roman"/>
              </a:rPr>
              <a:t>Jeder </a:t>
            </a:r>
            <a:r>
              <a:rPr lang="de-DE" sz="1200" u="sng" dirty="0" smtClean="0">
                <a:latin typeface="+mn-lt"/>
                <a:ea typeface="Calibri"/>
                <a:cs typeface="Times New Roman"/>
              </a:rPr>
              <a:t>Anwender</a:t>
            </a:r>
            <a:r>
              <a:rPr lang="de-DE" sz="1200" dirty="0" smtClean="0">
                <a:latin typeface="+mn-lt"/>
                <a:ea typeface="Calibri"/>
                <a:cs typeface="Times New Roman"/>
              </a:rPr>
              <a:t> muss einer </a:t>
            </a:r>
            <a:r>
              <a:rPr lang="de-DE" sz="1200" u="sng" dirty="0" smtClean="0">
                <a:latin typeface="+mn-lt"/>
                <a:ea typeface="Calibri"/>
                <a:cs typeface="Times New Roman"/>
              </a:rPr>
              <a:t>Abteilung</a:t>
            </a:r>
            <a:r>
              <a:rPr lang="de-DE" sz="1200" dirty="0" smtClean="0">
                <a:latin typeface="+mn-lt"/>
                <a:ea typeface="Calibri"/>
                <a:cs typeface="Times New Roman"/>
              </a:rPr>
              <a:t> (</a:t>
            </a:r>
            <a:r>
              <a:rPr lang="de-DE" sz="1200" u="sng" dirty="0" smtClean="0">
                <a:latin typeface="+mn-lt"/>
                <a:ea typeface="Calibri"/>
                <a:cs typeface="Times New Roman"/>
              </a:rPr>
              <a:t>GRÜN</a:t>
            </a:r>
            <a:r>
              <a:rPr lang="de-DE" sz="1200" dirty="0" smtClean="0">
                <a:latin typeface="+mn-lt"/>
                <a:ea typeface="Calibri"/>
                <a:cs typeface="Times New Roman"/>
              </a:rPr>
              <a:t>) zugehörig sein. Diese Abteilung wiederum ein Institut (</a:t>
            </a:r>
            <a:r>
              <a:rPr lang="de-DE" sz="1200" u="sng" dirty="0" smtClean="0">
                <a:latin typeface="+mn-lt"/>
                <a:ea typeface="Calibri"/>
                <a:cs typeface="Times New Roman"/>
              </a:rPr>
              <a:t>BLAU</a:t>
            </a:r>
            <a:r>
              <a:rPr lang="de-DE" sz="1200" dirty="0" smtClean="0">
                <a:latin typeface="+mn-lt"/>
                <a:ea typeface="Calibri"/>
                <a:cs typeface="Times New Roman"/>
              </a:rPr>
              <a:t>) . Alle Institute ergeben die Organisation.</a:t>
            </a:r>
          </a:p>
          <a:p>
            <a:pPr>
              <a:lnSpc>
                <a:spcPts val="1200"/>
              </a:lnSpc>
              <a:spcBef>
                <a:spcPts val="1200"/>
              </a:spcBef>
              <a:spcAft>
                <a:spcPts val="1200"/>
              </a:spcAft>
            </a:pPr>
            <a:r>
              <a:rPr lang="de-DE" sz="1200" dirty="0" smtClean="0">
                <a:latin typeface="+mn-lt"/>
                <a:ea typeface="Calibri"/>
                <a:cs typeface="Times New Roman"/>
              </a:rPr>
              <a:t>Jede Abteilung hat </a:t>
            </a:r>
            <a:r>
              <a:rPr lang="de-DE" sz="1200" u="sng" dirty="0" smtClean="0">
                <a:latin typeface="+mn-lt"/>
                <a:ea typeface="Calibri"/>
                <a:cs typeface="Times New Roman"/>
              </a:rPr>
              <a:t>wie hier abgebildet</a:t>
            </a:r>
            <a:r>
              <a:rPr lang="de-DE" sz="1200" dirty="0" smtClean="0">
                <a:latin typeface="+mn-lt"/>
                <a:ea typeface="Calibri"/>
                <a:cs typeface="Times New Roman"/>
              </a:rPr>
              <a:t> einen </a:t>
            </a:r>
            <a:r>
              <a:rPr lang="de-DE" sz="1200" u="sng" dirty="0" smtClean="0">
                <a:latin typeface="+mn-lt"/>
                <a:ea typeface="Calibri"/>
                <a:cs typeface="Times New Roman"/>
              </a:rPr>
              <a:t>Administrator (3)</a:t>
            </a:r>
            <a:r>
              <a:rPr lang="de-DE" sz="1200" dirty="0" smtClean="0">
                <a:latin typeface="+mn-lt"/>
                <a:ea typeface="Calibri"/>
                <a:cs typeface="Times New Roman"/>
              </a:rPr>
              <a:t>, der die Verwaltung innerhalb der Abteilung übernimmt.</a:t>
            </a:r>
          </a:p>
          <a:p>
            <a:pPr>
              <a:lnSpc>
                <a:spcPts val="1200"/>
              </a:lnSpc>
              <a:spcBef>
                <a:spcPts val="1200"/>
              </a:spcBef>
              <a:spcAft>
                <a:spcPts val="1200"/>
              </a:spcAft>
            </a:pPr>
            <a:r>
              <a:rPr lang="de-DE" sz="1200" dirty="0" smtClean="0">
                <a:latin typeface="+mn-lt"/>
                <a:ea typeface="Calibri"/>
                <a:cs typeface="Times New Roman"/>
              </a:rPr>
              <a:t>Innerhalb einer Einrichtung gibt es einen verwaltenden </a:t>
            </a:r>
            <a:r>
              <a:rPr lang="de-DE" sz="1200" u="sng" dirty="0" smtClean="0">
                <a:latin typeface="+mn-lt"/>
                <a:ea typeface="Calibri"/>
                <a:cs typeface="Times New Roman"/>
              </a:rPr>
              <a:t>Institutsadministrator</a:t>
            </a:r>
            <a:r>
              <a:rPr lang="de-DE" sz="1200" dirty="0" smtClean="0">
                <a:latin typeface="+mn-lt"/>
                <a:ea typeface="Calibri"/>
                <a:cs typeface="Times New Roman"/>
              </a:rPr>
              <a:t> (6), dessen Aufgabe das Anlegen der Abteilungen und Zuweisen der Abteilungsadministratoren ist. Desgleichen gibt es den </a:t>
            </a:r>
            <a:r>
              <a:rPr lang="de-DE" sz="1200" u="sng" dirty="0" smtClean="0">
                <a:latin typeface="+mn-lt"/>
                <a:ea typeface="Calibri"/>
                <a:cs typeface="Times New Roman"/>
              </a:rPr>
              <a:t>Organisationsadministrator (8),</a:t>
            </a:r>
            <a:r>
              <a:rPr lang="de-DE" sz="1200" dirty="0" smtClean="0">
                <a:latin typeface="+mn-lt"/>
                <a:ea typeface="Calibri"/>
                <a:cs typeface="Times New Roman"/>
              </a:rPr>
              <a:t> der die Einrichtungen anlegt und die Institutsadministratoren zuweist.</a:t>
            </a:r>
          </a:p>
          <a:p>
            <a:pPr>
              <a:lnSpc>
                <a:spcPts val="1200"/>
              </a:lnSpc>
              <a:spcBef>
                <a:spcPts val="1200"/>
              </a:spcBef>
              <a:spcAft>
                <a:spcPts val="1200"/>
              </a:spcAft>
            </a:pPr>
            <a:r>
              <a:rPr lang="de-DE" sz="1200" dirty="0" smtClean="0">
                <a:latin typeface="+mn-lt"/>
                <a:ea typeface="Calibri"/>
                <a:cs typeface="Times New Roman"/>
              </a:rPr>
              <a:t>Es wären auch andere Kombinationen möglich, z.B.</a:t>
            </a:r>
          </a:p>
          <a:p>
            <a:pPr marL="342900" lvl="0" indent="-342900">
              <a:lnSpc>
                <a:spcPts val="1200"/>
              </a:lnSpc>
              <a:spcBef>
                <a:spcPts val="1200"/>
              </a:spcBef>
              <a:spcAft>
                <a:spcPts val="1200"/>
              </a:spcAft>
              <a:buFont typeface="+mj-lt"/>
              <a:buAutoNum type="arabicParenR"/>
            </a:pPr>
            <a:r>
              <a:rPr lang="de-DE" sz="1200" dirty="0" err="1" smtClean="0">
                <a:latin typeface="+mn-lt"/>
                <a:ea typeface="Calibri"/>
                <a:cs typeface="Times New Roman"/>
              </a:rPr>
              <a:t>daß</a:t>
            </a:r>
            <a:r>
              <a:rPr lang="de-DE" sz="1200" dirty="0" smtClean="0">
                <a:latin typeface="+mn-lt"/>
                <a:ea typeface="Calibri"/>
                <a:cs typeface="Times New Roman"/>
              </a:rPr>
              <a:t> es nur einen Einrichtungsadministrator gibt aber keinen </a:t>
            </a:r>
            <a:r>
              <a:rPr lang="de-DE" sz="1200" dirty="0" err="1" smtClean="0">
                <a:latin typeface="+mn-lt"/>
                <a:ea typeface="Calibri"/>
                <a:cs typeface="Times New Roman"/>
              </a:rPr>
              <a:t>Abteilungsadmin</a:t>
            </a:r>
            <a:r>
              <a:rPr lang="de-DE" sz="1200" dirty="0" smtClean="0">
                <a:latin typeface="+mn-lt"/>
                <a:ea typeface="Calibri"/>
                <a:cs typeface="Times New Roman"/>
              </a:rPr>
              <a:t>.</a:t>
            </a:r>
          </a:p>
          <a:p>
            <a:pPr marL="342900" lvl="0" indent="-342900">
              <a:lnSpc>
                <a:spcPts val="1200"/>
              </a:lnSpc>
              <a:spcBef>
                <a:spcPts val="1200"/>
              </a:spcBef>
              <a:spcAft>
                <a:spcPts val="1200"/>
              </a:spcAft>
              <a:buFont typeface="+mj-lt"/>
              <a:buAutoNum type="arabicParenR"/>
            </a:pPr>
            <a:r>
              <a:rPr lang="de-DE" sz="1200" dirty="0" smtClean="0">
                <a:latin typeface="+mn-lt"/>
                <a:ea typeface="Calibri"/>
                <a:cs typeface="Times New Roman"/>
              </a:rPr>
              <a:t>oder einen </a:t>
            </a:r>
            <a:r>
              <a:rPr lang="de-DE" sz="1200" dirty="0" err="1" smtClean="0">
                <a:latin typeface="+mn-lt"/>
                <a:ea typeface="Calibri"/>
                <a:cs typeface="Times New Roman"/>
              </a:rPr>
              <a:t>Abteilungsadmin</a:t>
            </a:r>
            <a:r>
              <a:rPr lang="de-DE" sz="1200" dirty="0" smtClean="0">
                <a:latin typeface="+mn-lt"/>
                <a:ea typeface="Calibri"/>
                <a:cs typeface="Times New Roman"/>
              </a:rPr>
              <a:t>, der gleichzeitig auch die Rolle des </a:t>
            </a:r>
            <a:r>
              <a:rPr lang="de-DE" sz="1200" dirty="0" err="1" smtClean="0">
                <a:latin typeface="+mn-lt"/>
                <a:ea typeface="Calibri"/>
                <a:cs typeface="Times New Roman"/>
              </a:rPr>
              <a:t>Einrichtungsadmin</a:t>
            </a:r>
            <a:r>
              <a:rPr lang="de-DE" sz="1200" dirty="0" smtClean="0">
                <a:latin typeface="+mn-lt"/>
                <a:ea typeface="Calibri"/>
                <a:cs typeface="Times New Roman"/>
              </a:rPr>
              <a:t> erfüllt.</a:t>
            </a:r>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1" kern="1200" dirty="0" smtClean="0">
                <a:solidFill>
                  <a:schemeClr val="tx1"/>
                </a:solidFill>
                <a:latin typeface="+mn-lt"/>
                <a:ea typeface="+mn-ea"/>
                <a:cs typeface="+mn-cs"/>
              </a:rPr>
              <a:t>Was ist GoeChem?</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GoeChem ist ein Chemikalienkataster und </a:t>
            </a:r>
            <a:r>
              <a:rPr lang="de-DE" sz="1200" kern="1200" dirty="0" err="1" smtClean="0">
                <a:solidFill>
                  <a:schemeClr val="tx1"/>
                </a:solidFill>
                <a:latin typeface="+mn-lt"/>
                <a:ea typeface="+mn-ea"/>
                <a:cs typeface="+mn-cs"/>
              </a:rPr>
              <a:t>Warenbeschaffungssstem</a:t>
            </a:r>
            <a:r>
              <a:rPr lang="de-DE" sz="1200" kern="1200" dirty="0" smtClean="0">
                <a:solidFill>
                  <a:schemeClr val="tx1"/>
                </a:solidFill>
                <a:latin typeface="+mn-lt"/>
                <a:ea typeface="+mn-ea"/>
                <a:cs typeface="+mn-cs"/>
              </a:rPr>
              <a:t>, speziell für den Naturwissenschaftlichen Bereich.</a:t>
            </a:r>
          </a:p>
          <a:p>
            <a:r>
              <a:rPr lang="de-DE" sz="1200" kern="1200" dirty="0" smtClean="0">
                <a:solidFill>
                  <a:schemeClr val="tx1"/>
                </a:solidFill>
                <a:latin typeface="+mn-lt"/>
                <a:ea typeface="+mn-ea"/>
                <a:cs typeface="+mn-cs"/>
              </a:rPr>
              <a:t>Aber es ist auch eine Ergänzung zu vorhandenen ERP-Systemen</a:t>
            </a:r>
          </a:p>
          <a:p>
            <a:r>
              <a:rPr lang="de-DE" sz="1200" kern="1200" dirty="0" smtClean="0">
                <a:solidFill>
                  <a:schemeClr val="tx1"/>
                </a:solidFill>
                <a:latin typeface="+mn-lt"/>
                <a:ea typeface="+mn-ea"/>
                <a:cs typeface="+mn-cs"/>
              </a:rPr>
              <a:t>Es kann für die Reservierung &amp; Verwaltung von Messzeiten zum selbstständigen Messen an Gemeinschaftsgeräten</a:t>
            </a:r>
          </a:p>
          <a:p>
            <a:r>
              <a:rPr lang="de-DE" sz="1200" kern="1200" dirty="0" smtClean="0">
                <a:solidFill>
                  <a:schemeClr val="tx1"/>
                </a:solidFill>
                <a:latin typeface="+mn-lt"/>
                <a:ea typeface="+mn-ea"/>
                <a:cs typeface="+mn-cs"/>
              </a:rPr>
              <a:t>und auch für die Erstellung &amp; Verwaltung von Serviceaufträgen genutzt werden.</a:t>
            </a:r>
          </a:p>
          <a:p>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a:lnSpc>
                <a:spcPts val="1200"/>
              </a:lnSpc>
              <a:spcBef>
                <a:spcPts val="1200"/>
              </a:spcBef>
              <a:spcAft>
                <a:spcPts val="1200"/>
              </a:spcAft>
            </a:pPr>
            <a:r>
              <a:rPr lang="de-DE" sz="1200" dirty="0" smtClean="0">
                <a:latin typeface="+mn-lt"/>
                <a:ea typeface="Calibri"/>
                <a:cs typeface="Times New Roman"/>
              </a:rPr>
              <a:t>In GoeChem gibt es 10 Berechtigungsstufen, wobei innerhalb einer Berechtigungsstufe unterschiedliche Berechtigungsgruppen angelegt werden können.</a:t>
            </a:r>
          </a:p>
          <a:p>
            <a:pPr>
              <a:lnSpc>
                <a:spcPts val="1200"/>
              </a:lnSpc>
              <a:spcBef>
                <a:spcPts val="1200"/>
              </a:spcBef>
              <a:spcAft>
                <a:spcPts val="1200"/>
              </a:spcAft>
            </a:pPr>
            <a:r>
              <a:rPr lang="de-DE" sz="1200" dirty="0" smtClean="0">
                <a:latin typeface="+mn-lt"/>
                <a:ea typeface="Calibri"/>
                <a:cs typeface="Times New Roman"/>
              </a:rPr>
              <a:t>Mitarbeiter werden einer Berechtigungsgruppe zugewiesen und haben nach Ihrer Anmeldung alle Ihrer Aufgabe entsprechende Funktionen.</a:t>
            </a:r>
          </a:p>
          <a:p>
            <a:pPr>
              <a:lnSpc>
                <a:spcPts val="1200"/>
              </a:lnSpc>
              <a:spcBef>
                <a:spcPts val="1200"/>
              </a:spcBef>
              <a:spcAft>
                <a:spcPts val="1200"/>
              </a:spcAft>
            </a:pPr>
            <a:r>
              <a:rPr lang="de-DE" sz="1200" dirty="0" smtClean="0">
                <a:latin typeface="+mn-lt"/>
                <a:ea typeface="Calibri"/>
                <a:cs typeface="Times New Roman"/>
              </a:rPr>
              <a:t>Jeder </a:t>
            </a:r>
            <a:r>
              <a:rPr lang="de-DE" sz="1200" u="sng" dirty="0" smtClean="0">
                <a:latin typeface="+mn-lt"/>
                <a:ea typeface="Calibri"/>
                <a:cs typeface="Times New Roman"/>
              </a:rPr>
              <a:t>Anwender</a:t>
            </a:r>
            <a:r>
              <a:rPr lang="de-DE" sz="1200" dirty="0" smtClean="0">
                <a:latin typeface="+mn-lt"/>
                <a:ea typeface="Calibri"/>
                <a:cs typeface="Times New Roman"/>
              </a:rPr>
              <a:t> muss einer </a:t>
            </a:r>
            <a:r>
              <a:rPr lang="de-DE" sz="1200" u="sng" dirty="0" smtClean="0">
                <a:latin typeface="+mn-lt"/>
                <a:ea typeface="Calibri"/>
                <a:cs typeface="Times New Roman"/>
              </a:rPr>
              <a:t>Abteilung</a:t>
            </a:r>
            <a:r>
              <a:rPr lang="de-DE" sz="1200" dirty="0" smtClean="0">
                <a:latin typeface="+mn-lt"/>
                <a:ea typeface="Calibri"/>
                <a:cs typeface="Times New Roman"/>
              </a:rPr>
              <a:t> (</a:t>
            </a:r>
            <a:r>
              <a:rPr lang="de-DE" sz="1200" u="sng" dirty="0" smtClean="0">
                <a:latin typeface="+mn-lt"/>
                <a:ea typeface="Calibri"/>
                <a:cs typeface="Times New Roman"/>
              </a:rPr>
              <a:t>GRÜN</a:t>
            </a:r>
            <a:r>
              <a:rPr lang="de-DE" sz="1200" dirty="0" smtClean="0">
                <a:latin typeface="+mn-lt"/>
                <a:ea typeface="Calibri"/>
                <a:cs typeface="Times New Roman"/>
              </a:rPr>
              <a:t>) zugehörig sein. Diese Abteilung wiederum ein Institut (</a:t>
            </a:r>
            <a:r>
              <a:rPr lang="de-DE" sz="1200" u="sng" dirty="0" smtClean="0">
                <a:latin typeface="+mn-lt"/>
                <a:ea typeface="Calibri"/>
                <a:cs typeface="Times New Roman"/>
              </a:rPr>
              <a:t>BLAU</a:t>
            </a:r>
            <a:r>
              <a:rPr lang="de-DE" sz="1200" dirty="0" smtClean="0">
                <a:latin typeface="+mn-lt"/>
                <a:ea typeface="Calibri"/>
                <a:cs typeface="Times New Roman"/>
              </a:rPr>
              <a:t>) . Alle Institute ergeben die Organisation.</a:t>
            </a:r>
          </a:p>
          <a:p>
            <a:pPr>
              <a:lnSpc>
                <a:spcPts val="1200"/>
              </a:lnSpc>
              <a:spcBef>
                <a:spcPts val="1200"/>
              </a:spcBef>
              <a:spcAft>
                <a:spcPts val="1200"/>
              </a:spcAft>
            </a:pPr>
            <a:r>
              <a:rPr lang="de-DE" sz="1200" dirty="0" smtClean="0">
                <a:latin typeface="+mn-lt"/>
                <a:ea typeface="Calibri"/>
                <a:cs typeface="Times New Roman"/>
              </a:rPr>
              <a:t>Jede Abteilung hat </a:t>
            </a:r>
            <a:r>
              <a:rPr lang="de-DE" sz="1200" u="sng" dirty="0" smtClean="0">
                <a:latin typeface="+mn-lt"/>
                <a:ea typeface="Calibri"/>
                <a:cs typeface="Times New Roman"/>
              </a:rPr>
              <a:t>wie hier abgebildet</a:t>
            </a:r>
            <a:r>
              <a:rPr lang="de-DE" sz="1200" dirty="0" smtClean="0">
                <a:latin typeface="+mn-lt"/>
                <a:ea typeface="Calibri"/>
                <a:cs typeface="Times New Roman"/>
              </a:rPr>
              <a:t> einen </a:t>
            </a:r>
            <a:r>
              <a:rPr lang="de-DE" sz="1200" u="sng" dirty="0" smtClean="0">
                <a:latin typeface="+mn-lt"/>
                <a:ea typeface="Calibri"/>
                <a:cs typeface="Times New Roman"/>
              </a:rPr>
              <a:t>Administrator (3)</a:t>
            </a:r>
            <a:r>
              <a:rPr lang="de-DE" sz="1200" dirty="0" smtClean="0">
                <a:latin typeface="+mn-lt"/>
                <a:ea typeface="Calibri"/>
                <a:cs typeface="Times New Roman"/>
              </a:rPr>
              <a:t>, der die Verwaltung innerhalb der Abteilung übernimmt.</a:t>
            </a:r>
          </a:p>
          <a:p>
            <a:pPr>
              <a:lnSpc>
                <a:spcPts val="1200"/>
              </a:lnSpc>
              <a:spcBef>
                <a:spcPts val="1200"/>
              </a:spcBef>
              <a:spcAft>
                <a:spcPts val="1200"/>
              </a:spcAft>
            </a:pPr>
            <a:r>
              <a:rPr lang="de-DE" sz="1200" dirty="0" smtClean="0">
                <a:latin typeface="+mn-lt"/>
                <a:ea typeface="Calibri"/>
                <a:cs typeface="Times New Roman"/>
              </a:rPr>
              <a:t>Innerhalb einer Einrichtung gibt es einen verwaltenden </a:t>
            </a:r>
            <a:r>
              <a:rPr lang="de-DE" sz="1200" u="sng" dirty="0" smtClean="0">
                <a:latin typeface="+mn-lt"/>
                <a:ea typeface="Calibri"/>
                <a:cs typeface="Times New Roman"/>
              </a:rPr>
              <a:t>Institutsadministrator</a:t>
            </a:r>
            <a:r>
              <a:rPr lang="de-DE" sz="1200" dirty="0" smtClean="0">
                <a:latin typeface="+mn-lt"/>
                <a:ea typeface="Calibri"/>
                <a:cs typeface="Times New Roman"/>
              </a:rPr>
              <a:t> (6), dessen Aufgabe das Anlegen der Abteilungen und Zuweisen der Abteilungsadministratoren ist. Desgleichen gibt es den </a:t>
            </a:r>
            <a:r>
              <a:rPr lang="de-DE" sz="1200" u="sng" dirty="0" smtClean="0">
                <a:latin typeface="+mn-lt"/>
                <a:ea typeface="Calibri"/>
                <a:cs typeface="Times New Roman"/>
              </a:rPr>
              <a:t>Organisationsadministrator (8),</a:t>
            </a:r>
            <a:r>
              <a:rPr lang="de-DE" sz="1200" dirty="0" smtClean="0">
                <a:latin typeface="+mn-lt"/>
                <a:ea typeface="Calibri"/>
                <a:cs typeface="Times New Roman"/>
              </a:rPr>
              <a:t> der die Einrichtungen anlegt und die Institutsadministratoren zuweist.</a:t>
            </a:r>
          </a:p>
          <a:p>
            <a:pPr>
              <a:lnSpc>
                <a:spcPts val="1200"/>
              </a:lnSpc>
              <a:spcBef>
                <a:spcPts val="1200"/>
              </a:spcBef>
              <a:spcAft>
                <a:spcPts val="1200"/>
              </a:spcAft>
            </a:pPr>
            <a:r>
              <a:rPr lang="de-DE" sz="1200" dirty="0" smtClean="0">
                <a:latin typeface="+mn-lt"/>
                <a:ea typeface="Calibri"/>
                <a:cs typeface="Times New Roman"/>
              </a:rPr>
              <a:t>Es wären auch andere Kombinationen möglich, z.B.</a:t>
            </a:r>
          </a:p>
          <a:p>
            <a:pPr marL="342900" lvl="0" indent="-342900">
              <a:lnSpc>
                <a:spcPts val="1200"/>
              </a:lnSpc>
              <a:spcBef>
                <a:spcPts val="1200"/>
              </a:spcBef>
              <a:spcAft>
                <a:spcPts val="1200"/>
              </a:spcAft>
              <a:buFont typeface="+mj-lt"/>
              <a:buAutoNum type="arabicParenR"/>
            </a:pPr>
            <a:r>
              <a:rPr lang="de-DE" sz="1200" dirty="0" err="1" smtClean="0">
                <a:latin typeface="+mn-lt"/>
                <a:ea typeface="Calibri"/>
                <a:cs typeface="Times New Roman"/>
              </a:rPr>
              <a:t>daß</a:t>
            </a:r>
            <a:r>
              <a:rPr lang="de-DE" sz="1200" dirty="0" smtClean="0">
                <a:latin typeface="+mn-lt"/>
                <a:ea typeface="Calibri"/>
                <a:cs typeface="Times New Roman"/>
              </a:rPr>
              <a:t> es nur einen Einrichtungsadministrator gibt aber keinen </a:t>
            </a:r>
            <a:r>
              <a:rPr lang="de-DE" sz="1200" dirty="0" err="1" smtClean="0">
                <a:latin typeface="+mn-lt"/>
                <a:ea typeface="Calibri"/>
                <a:cs typeface="Times New Roman"/>
              </a:rPr>
              <a:t>Abteilungsadmin</a:t>
            </a:r>
            <a:r>
              <a:rPr lang="de-DE" sz="1200" dirty="0" smtClean="0">
                <a:latin typeface="+mn-lt"/>
                <a:ea typeface="Calibri"/>
                <a:cs typeface="Times New Roman"/>
              </a:rPr>
              <a:t>.</a:t>
            </a:r>
          </a:p>
          <a:p>
            <a:pPr marL="342900" lvl="0" indent="-342900">
              <a:lnSpc>
                <a:spcPts val="1200"/>
              </a:lnSpc>
              <a:spcBef>
                <a:spcPts val="1200"/>
              </a:spcBef>
              <a:spcAft>
                <a:spcPts val="1200"/>
              </a:spcAft>
              <a:buFont typeface="+mj-lt"/>
              <a:buAutoNum type="arabicParenR"/>
            </a:pPr>
            <a:r>
              <a:rPr lang="de-DE" sz="1200" dirty="0" smtClean="0">
                <a:latin typeface="+mn-lt"/>
                <a:ea typeface="Calibri"/>
                <a:cs typeface="Times New Roman"/>
              </a:rPr>
              <a:t>oder einen </a:t>
            </a:r>
            <a:r>
              <a:rPr lang="de-DE" sz="1200" dirty="0" err="1" smtClean="0">
                <a:latin typeface="+mn-lt"/>
                <a:ea typeface="Calibri"/>
                <a:cs typeface="Times New Roman"/>
              </a:rPr>
              <a:t>Abteilungsadmin</a:t>
            </a:r>
            <a:r>
              <a:rPr lang="de-DE" sz="1200" dirty="0" smtClean="0">
                <a:latin typeface="+mn-lt"/>
                <a:ea typeface="Calibri"/>
                <a:cs typeface="Times New Roman"/>
              </a:rPr>
              <a:t>, der gleichzeitig auch die Rolle des </a:t>
            </a:r>
            <a:r>
              <a:rPr lang="de-DE" sz="1200" dirty="0" err="1" smtClean="0">
                <a:latin typeface="+mn-lt"/>
                <a:ea typeface="Calibri"/>
                <a:cs typeface="Times New Roman"/>
              </a:rPr>
              <a:t>Einrichtungsadmin</a:t>
            </a:r>
            <a:r>
              <a:rPr lang="de-DE" sz="1200" dirty="0" smtClean="0">
                <a:latin typeface="+mn-lt"/>
                <a:ea typeface="Calibri"/>
                <a:cs typeface="Times New Roman"/>
              </a:rPr>
              <a:t> erfüllt.</a:t>
            </a:r>
            <a:endParaRPr lang="de-DE" dirty="0"/>
          </a:p>
        </p:txBody>
      </p:sp>
    </p:spTree>
    <p:extLst>
      <p:ext uri="{BB962C8B-B14F-4D97-AF65-F5344CB8AC3E}">
        <p14:creationId xmlns:p14="http://schemas.microsoft.com/office/powerpoint/2010/main" val="217553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Jede Einrichtung oder Abteilung hat sein eigenes Profil.</a:t>
            </a:r>
          </a:p>
          <a:p>
            <a:r>
              <a:rPr lang="de-DE" sz="1200" kern="1200" dirty="0" smtClean="0">
                <a:solidFill>
                  <a:schemeClr val="tx1"/>
                </a:solidFill>
                <a:latin typeface="+mn-lt"/>
                <a:ea typeface="+mn-ea"/>
                <a:cs typeface="+mn-cs"/>
              </a:rPr>
              <a:t>Im </a:t>
            </a:r>
            <a:r>
              <a:rPr lang="de-DE" sz="1200" u="sng" kern="1200" dirty="0" smtClean="0">
                <a:solidFill>
                  <a:schemeClr val="tx1"/>
                </a:solidFill>
                <a:latin typeface="+mn-lt"/>
                <a:ea typeface="+mn-ea"/>
                <a:cs typeface="+mn-cs"/>
              </a:rPr>
              <a:t>Einrichtungsprofil</a:t>
            </a:r>
            <a:r>
              <a:rPr lang="de-DE" sz="1200" kern="1200" dirty="0" smtClean="0">
                <a:solidFill>
                  <a:schemeClr val="tx1"/>
                </a:solidFill>
                <a:latin typeface="+mn-lt"/>
                <a:ea typeface="+mn-ea"/>
                <a:cs typeface="+mn-cs"/>
              </a:rPr>
              <a:t> wird festgelegt, ob die Einrichtung ein Chemikalienlager verwaltet und ob es eine zentrale Liefer- und Rechnungsadresse gibt.</a:t>
            </a:r>
          </a:p>
          <a:p>
            <a:r>
              <a:rPr lang="de-DE" sz="1200" kern="1200" dirty="0" smtClean="0">
                <a:solidFill>
                  <a:schemeClr val="tx1"/>
                </a:solidFill>
                <a:latin typeface="+mn-lt"/>
                <a:ea typeface="+mn-ea"/>
                <a:cs typeface="+mn-cs"/>
              </a:rPr>
              <a:t>Im </a:t>
            </a:r>
            <a:r>
              <a:rPr lang="de-DE" sz="1200" u="sng" kern="1200" dirty="0" smtClean="0">
                <a:solidFill>
                  <a:schemeClr val="tx1"/>
                </a:solidFill>
                <a:latin typeface="+mn-lt"/>
                <a:ea typeface="+mn-ea"/>
                <a:cs typeface="+mn-cs"/>
              </a:rPr>
              <a:t>Abteilungsprofil</a:t>
            </a:r>
            <a:r>
              <a:rPr lang="de-DE" sz="1200" kern="1200" dirty="0" smtClean="0">
                <a:solidFill>
                  <a:schemeClr val="tx1"/>
                </a:solidFill>
                <a:latin typeface="+mn-lt"/>
                <a:ea typeface="+mn-ea"/>
                <a:cs typeface="+mn-cs"/>
              </a:rPr>
              <a:t> werden Einstellungen über </a:t>
            </a:r>
            <a:r>
              <a:rPr lang="de-DE" sz="1200" u="sng" kern="1200" dirty="0" smtClean="0">
                <a:solidFill>
                  <a:schemeClr val="tx1"/>
                </a:solidFill>
                <a:latin typeface="+mn-lt"/>
                <a:ea typeface="+mn-ea"/>
                <a:cs typeface="+mn-cs"/>
              </a:rPr>
              <a:t>Benachrichtigungen, Berechtigungsgruppen</a:t>
            </a:r>
            <a:r>
              <a:rPr lang="de-DE" sz="1200" kern="1200" dirty="0" smtClean="0">
                <a:solidFill>
                  <a:schemeClr val="tx1"/>
                </a:solidFill>
                <a:latin typeface="+mn-lt"/>
                <a:ea typeface="+mn-ea"/>
                <a:cs typeface="+mn-cs"/>
              </a:rPr>
              <a:t> und </a:t>
            </a:r>
            <a:r>
              <a:rPr lang="de-DE" sz="1200" u="sng" kern="1200" dirty="0" smtClean="0">
                <a:solidFill>
                  <a:schemeClr val="tx1"/>
                </a:solidFill>
                <a:latin typeface="+mn-lt"/>
                <a:ea typeface="+mn-ea"/>
                <a:cs typeface="+mn-cs"/>
              </a:rPr>
              <a:t>Etiketteneinstellungen</a:t>
            </a:r>
            <a:r>
              <a:rPr lang="de-DE" sz="1200" kern="1200" dirty="0" smtClean="0">
                <a:solidFill>
                  <a:schemeClr val="tx1"/>
                </a:solidFill>
                <a:latin typeface="+mn-lt"/>
                <a:ea typeface="+mn-ea"/>
                <a:cs typeface="+mn-cs"/>
              </a:rPr>
              <a:t> vorgenommen.</a:t>
            </a:r>
          </a:p>
          <a:p>
            <a:r>
              <a:rPr lang="de-DE" sz="1200" kern="1200" dirty="0" smtClean="0">
                <a:solidFill>
                  <a:schemeClr val="tx1"/>
                </a:solidFill>
                <a:latin typeface="+mn-lt"/>
                <a:ea typeface="+mn-ea"/>
                <a:cs typeface="+mn-cs"/>
              </a:rPr>
              <a:t>Auch können Abteilungen Partnerschaften mit anderen Abteilungen eingehen, sogar Einrichtungsübergreifend um z.B. ein </a:t>
            </a:r>
            <a:r>
              <a:rPr lang="de-DE" sz="1200" u="sng" kern="1200" dirty="0" smtClean="0">
                <a:solidFill>
                  <a:schemeClr val="tx1"/>
                </a:solidFill>
                <a:latin typeface="+mn-lt"/>
                <a:ea typeface="+mn-ea"/>
                <a:cs typeface="+mn-cs"/>
              </a:rPr>
              <a:t>Produkttransfer</a:t>
            </a:r>
            <a:r>
              <a:rPr lang="de-DE" sz="1200" kern="1200" dirty="0" smtClean="0">
                <a:solidFill>
                  <a:schemeClr val="tx1"/>
                </a:solidFill>
                <a:latin typeface="+mn-lt"/>
                <a:ea typeface="+mn-ea"/>
                <a:cs typeface="+mn-cs"/>
              </a:rPr>
              <a:t>, die </a:t>
            </a:r>
            <a:r>
              <a:rPr lang="de-DE" sz="1200" u="sng" kern="1200" dirty="0" smtClean="0">
                <a:solidFill>
                  <a:schemeClr val="tx1"/>
                </a:solidFill>
                <a:latin typeface="+mn-lt"/>
                <a:ea typeface="+mn-ea"/>
                <a:cs typeface="+mn-cs"/>
              </a:rPr>
              <a:t>Ortseinsicht</a:t>
            </a:r>
            <a:r>
              <a:rPr lang="de-DE" sz="1200" kern="1200" dirty="0" smtClean="0">
                <a:solidFill>
                  <a:schemeClr val="tx1"/>
                </a:solidFill>
                <a:latin typeface="+mn-lt"/>
                <a:ea typeface="+mn-ea"/>
                <a:cs typeface="+mn-cs"/>
              </a:rPr>
              <a:t> oder das </a:t>
            </a:r>
            <a:r>
              <a:rPr lang="de-DE" sz="1200" u="sng" kern="1200" dirty="0" smtClean="0">
                <a:solidFill>
                  <a:schemeClr val="tx1"/>
                </a:solidFill>
                <a:latin typeface="+mn-lt"/>
                <a:ea typeface="+mn-ea"/>
                <a:cs typeface="+mn-cs"/>
              </a:rPr>
              <a:t>Auffinden von Produkten</a:t>
            </a:r>
            <a:r>
              <a:rPr lang="de-DE" sz="1200" kern="1200" dirty="0" smtClean="0">
                <a:solidFill>
                  <a:schemeClr val="tx1"/>
                </a:solidFill>
                <a:latin typeface="+mn-lt"/>
                <a:ea typeface="+mn-ea"/>
                <a:cs typeface="+mn-cs"/>
              </a:rPr>
              <a:t> zu gewähren (Erklärung in Zugriffsrechte bei Räume &amp; Plätze).</a:t>
            </a:r>
          </a:p>
          <a:p>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1252961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12605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Hier im Beispiel hat Abt 1a eine Partnerschaft mit Abt 2a und Abt 2b. Aber Abt 2a hat nicht die gleichen Berechtigungen in der Abt 2b wie Abt 1a</a:t>
            </a:r>
          </a:p>
          <a:p>
            <a:pPr>
              <a:lnSpc>
                <a:spcPts val="1200"/>
              </a:lnSpc>
              <a:spcBef>
                <a:spcPts val="1200"/>
              </a:spcBef>
              <a:spcAft>
                <a:spcPts val="1200"/>
              </a:spcAft>
            </a:pPr>
            <a:r>
              <a:rPr lang="de-DE" sz="1200" dirty="0" smtClean="0">
                <a:latin typeface="+mn-lt"/>
                <a:ea typeface="Calibri"/>
                <a:cs typeface="Times New Roman"/>
              </a:rPr>
              <a:t>Diese Funktion ist gedacht für z.B.</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Nachwuchsgruppen, die einem Lehrstuhl zugehörig sind</a:t>
            </a:r>
          </a:p>
          <a:p>
            <a:pPr marL="342900" lvl="0" indent="-342900">
              <a:lnSpc>
                <a:spcPts val="1200"/>
              </a:lnSpc>
              <a:spcAft>
                <a:spcPts val="1200"/>
              </a:spcAft>
              <a:buFont typeface="Symbol"/>
              <a:buChar char=""/>
            </a:pPr>
            <a:r>
              <a:rPr lang="de-DE" sz="1200" dirty="0" smtClean="0">
                <a:latin typeface="+mn-lt"/>
                <a:ea typeface="Calibri"/>
                <a:cs typeface="Times New Roman"/>
              </a:rPr>
              <a:t>Abteilungen, die unter der gleichen Kostenstelle arbeiten.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Jede Abteilung verwaltet seine Räume und innerhalb der Räume die Plätze. Die einzelnen Plätze können nur von berechtigten Administratoren mit Zugriffsbeschränkungen versehen werden, damit nur Befugte die entsprechenden Produkte </a:t>
            </a:r>
            <a:r>
              <a:rPr lang="de-DE" sz="1200" u="sng" kern="1200" dirty="0" smtClean="0">
                <a:solidFill>
                  <a:schemeClr val="tx1"/>
                </a:solidFill>
                <a:latin typeface="+mn-lt"/>
                <a:ea typeface="+mn-ea"/>
                <a:cs typeface="+mn-cs"/>
              </a:rPr>
              <a:t>lokalisieren</a:t>
            </a:r>
            <a:r>
              <a:rPr lang="de-DE" sz="1200" kern="1200" dirty="0" smtClean="0">
                <a:solidFill>
                  <a:schemeClr val="tx1"/>
                </a:solidFill>
                <a:latin typeface="+mn-lt"/>
                <a:ea typeface="+mn-ea"/>
                <a:cs typeface="+mn-cs"/>
              </a:rPr>
              <a:t>, </a:t>
            </a:r>
            <a:r>
              <a:rPr lang="de-DE" sz="1200" u="sng" kern="1200" dirty="0" smtClean="0">
                <a:solidFill>
                  <a:schemeClr val="tx1"/>
                </a:solidFill>
                <a:latin typeface="+mn-lt"/>
                <a:ea typeface="+mn-ea"/>
                <a:cs typeface="+mn-cs"/>
              </a:rPr>
              <a:t>transferieren</a:t>
            </a:r>
            <a:r>
              <a:rPr lang="de-DE" sz="1200" kern="1200" dirty="0" smtClean="0">
                <a:solidFill>
                  <a:schemeClr val="tx1"/>
                </a:solidFill>
                <a:latin typeface="+mn-lt"/>
                <a:ea typeface="+mn-ea"/>
                <a:cs typeface="+mn-cs"/>
              </a:rPr>
              <a:t> oder </a:t>
            </a:r>
            <a:r>
              <a:rPr lang="de-DE" sz="1200" u="sng" kern="1200" dirty="0" smtClean="0">
                <a:solidFill>
                  <a:schemeClr val="tx1"/>
                </a:solidFill>
                <a:latin typeface="+mn-lt"/>
                <a:ea typeface="+mn-ea"/>
                <a:cs typeface="+mn-cs"/>
              </a:rPr>
              <a:t>finden</a:t>
            </a:r>
            <a:r>
              <a:rPr lang="de-DE" sz="1200" kern="1200" dirty="0" smtClean="0">
                <a:solidFill>
                  <a:schemeClr val="tx1"/>
                </a:solidFill>
                <a:latin typeface="+mn-lt"/>
                <a:ea typeface="+mn-ea"/>
                <a:cs typeface="+mn-cs"/>
              </a:rPr>
              <a:t> können.</a:t>
            </a:r>
          </a:p>
          <a:p>
            <a:r>
              <a:rPr lang="de-DE" sz="1200" kern="1200" dirty="0" smtClean="0">
                <a:solidFill>
                  <a:schemeClr val="tx1"/>
                </a:solidFill>
                <a:latin typeface="+mn-lt"/>
                <a:ea typeface="+mn-ea"/>
                <a:cs typeface="+mn-cs"/>
              </a:rPr>
              <a:t>Diese Einschränkungen gelten nicht für Anwender mit der Funktion Sicherheit</a:t>
            </a:r>
          </a:p>
          <a:p>
            <a:r>
              <a:rPr lang="de-DE" sz="1200" kern="1200" dirty="0" smtClean="0">
                <a:solidFill>
                  <a:schemeClr val="tx1"/>
                </a:solidFill>
                <a:latin typeface="+mn-lt"/>
                <a:ea typeface="+mn-ea"/>
                <a:cs typeface="+mn-cs"/>
              </a:rPr>
              <a:t>Jeder Platz hat einen eindeutigen Barcode für die Erleichterung von Inventuren</a:t>
            </a:r>
          </a:p>
          <a:p>
            <a:r>
              <a:rPr lang="de-DE" sz="1200" kern="1200" dirty="0" smtClean="0">
                <a:solidFill>
                  <a:schemeClr val="tx1"/>
                </a:solidFill>
                <a:latin typeface="+mn-lt"/>
                <a:ea typeface="+mn-ea"/>
                <a:cs typeface="+mn-cs"/>
              </a:rPr>
              <a:t>Jeder Raum ist einer Lagerklasse zugeordnet. Bei Fehllagerung kann eine Alarmmeldung versandt oder ausgegeben werden.</a:t>
            </a:r>
          </a:p>
          <a:p>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GoeChem hilft Ihnen unter Anderem die Einhaltung der vom Gesetzgeber vorgeschriebenen Rechtsgrundlagen zu erleichtern.</a:t>
            </a:r>
          </a:p>
          <a:p>
            <a:r>
              <a:rPr lang="de-DE" sz="1200" kern="1200" dirty="0" smtClean="0">
                <a:solidFill>
                  <a:schemeClr val="tx1"/>
                </a:solidFill>
                <a:latin typeface="+mn-lt"/>
                <a:ea typeface="+mn-ea"/>
                <a:cs typeface="+mn-cs"/>
              </a:rPr>
              <a:t>Dabei ist natürlich die Pflege des Chemikalienverzeichnisses von großer Bedeutung, denn ohne die Pflege der Daten kann kein System die Rechtsgrundlagen erfüllen.</a:t>
            </a:r>
          </a:p>
          <a:p>
            <a:r>
              <a:rPr lang="de-DE" sz="1200" kern="1200" dirty="0" smtClean="0">
                <a:solidFill>
                  <a:schemeClr val="tx1"/>
                </a:solidFill>
                <a:latin typeface="+mn-lt"/>
                <a:ea typeface="+mn-ea"/>
                <a:cs typeface="+mn-cs"/>
              </a:rPr>
              <a:t>Für folgende Rechtsgrundlagen ist GoeChem eine grundlegende und zeitsparende Hilfe.</a:t>
            </a:r>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1" kern="1200" dirty="0" smtClean="0">
                <a:solidFill>
                  <a:schemeClr val="tx1"/>
                </a:solidFill>
                <a:latin typeface="+mn-lt"/>
                <a:ea typeface="+mn-ea"/>
                <a:cs typeface="+mn-cs"/>
              </a:rPr>
              <a:t>Was ist GoeChem?</a:t>
            </a:r>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GoeChem ist ein Chemikalienkataster und </a:t>
            </a:r>
            <a:r>
              <a:rPr lang="de-DE" sz="1200" kern="1200" dirty="0" err="1" smtClean="0">
                <a:solidFill>
                  <a:schemeClr val="tx1"/>
                </a:solidFill>
                <a:latin typeface="+mn-lt"/>
                <a:ea typeface="+mn-ea"/>
                <a:cs typeface="+mn-cs"/>
              </a:rPr>
              <a:t>Warenbeschaffungssstem</a:t>
            </a:r>
            <a:r>
              <a:rPr lang="de-DE" sz="1200" kern="1200" dirty="0" smtClean="0">
                <a:solidFill>
                  <a:schemeClr val="tx1"/>
                </a:solidFill>
                <a:latin typeface="+mn-lt"/>
                <a:ea typeface="+mn-ea"/>
                <a:cs typeface="+mn-cs"/>
              </a:rPr>
              <a:t>, speziell für den Naturwissenschaftlichen Bereich.</a:t>
            </a:r>
          </a:p>
          <a:p>
            <a:r>
              <a:rPr lang="de-DE" sz="1200" kern="1200" dirty="0" smtClean="0">
                <a:solidFill>
                  <a:schemeClr val="tx1"/>
                </a:solidFill>
                <a:latin typeface="+mn-lt"/>
                <a:ea typeface="+mn-ea"/>
                <a:cs typeface="+mn-cs"/>
              </a:rPr>
              <a:t>Aber es ist auch eine Ergänzung zu vorhandenen ERP-Systemen</a:t>
            </a:r>
          </a:p>
          <a:p>
            <a:r>
              <a:rPr lang="de-DE" sz="1200" kern="1200" dirty="0" smtClean="0">
                <a:solidFill>
                  <a:schemeClr val="tx1"/>
                </a:solidFill>
                <a:latin typeface="+mn-lt"/>
                <a:ea typeface="+mn-ea"/>
                <a:cs typeface="+mn-cs"/>
              </a:rPr>
              <a:t>Es kann für die Reservierung &amp; Verwaltung von Messzeiten zum selbstständigen Messen an Gemeinschaftsgeräten</a:t>
            </a:r>
          </a:p>
          <a:p>
            <a:r>
              <a:rPr lang="de-DE" sz="1200" kern="1200" dirty="0" smtClean="0">
                <a:solidFill>
                  <a:schemeClr val="tx1"/>
                </a:solidFill>
                <a:latin typeface="+mn-lt"/>
                <a:ea typeface="+mn-ea"/>
                <a:cs typeface="+mn-cs"/>
              </a:rPr>
              <a:t>und auch für die Erstellung &amp; Verwaltung von Serviceaufträgen genutzt werden.</a:t>
            </a:r>
          </a:p>
          <a:p>
            <a:endParaRPr lang="de-DE" dirty="0"/>
          </a:p>
        </p:txBody>
      </p:sp>
    </p:spTree>
    <p:extLst>
      <p:ext uri="{BB962C8B-B14F-4D97-AF65-F5344CB8AC3E}">
        <p14:creationId xmlns:p14="http://schemas.microsoft.com/office/powerpoint/2010/main" val="248980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Weitere, aber nicht empfohlene Verfahren sind Anmeldungen über </a:t>
            </a:r>
            <a:r>
              <a:rPr lang="de-DE" sz="1200" kern="1200" dirty="0" err="1" smtClean="0">
                <a:solidFill>
                  <a:schemeClr val="tx1"/>
                </a:solidFill>
                <a:latin typeface="+mn-lt"/>
                <a:ea typeface="+mn-ea"/>
                <a:cs typeface="+mn-cs"/>
              </a:rPr>
              <a:t>Google+,Facebook</a:t>
            </a:r>
            <a:r>
              <a:rPr lang="de-DE" sz="1200" kern="1200" dirty="0" smtClean="0">
                <a:solidFill>
                  <a:schemeClr val="tx1"/>
                </a:solidFill>
                <a:latin typeface="+mn-lt"/>
                <a:ea typeface="+mn-ea"/>
                <a:cs typeface="+mn-cs"/>
              </a:rPr>
              <a:t>, MSN, da die Herkunft und Identität des Anwenders nicht überprüft werden kann</a:t>
            </a:r>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Weitere, aber nicht empfohlene Verfahren sind Anmeldungen über </a:t>
            </a:r>
            <a:r>
              <a:rPr lang="de-DE" sz="1200" kern="1200" dirty="0" err="1" smtClean="0">
                <a:solidFill>
                  <a:schemeClr val="tx1"/>
                </a:solidFill>
                <a:latin typeface="+mn-lt"/>
                <a:ea typeface="+mn-ea"/>
                <a:cs typeface="+mn-cs"/>
              </a:rPr>
              <a:t>Google+,Facebook</a:t>
            </a:r>
            <a:r>
              <a:rPr lang="de-DE" sz="1200" kern="1200" dirty="0" smtClean="0">
                <a:solidFill>
                  <a:schemeClr val="tx1"/>
                </a:solidFill>
                <a:latin typeface="+mn-lt"/>
                <a:ea typeface="+mn-ea"/>
                <a:cs typeface="+mn-cs"/>
              </a:rPr>
              <a:t>, MSN, da die Herkunft und Identität des Anwenders nicht überprüft werden kann</a:t>
            </a:r>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Weitere, aber nicht empfohlene Verfahren sind Anmeldungen über </a:t>
            </a:r>
            <a:r>
              <a:rPr lang="de-DE" sz="1200" kern="1200" dirty="0" err="1" smtClean="0">
                <a:solidFill>
                  <a:schemeClr val="tx1"/>
                </a:solidFill>
                <a:latin typeface="+mn-lt"/>
                <a:ea typeface="+mn-ea"/>
                <a:cs typeface="+mn-cs"/>
              </a:rPr>
              <a:t>Google+,Facebook</a:t>
            </a:r>
            <a:r>
              <a:rPr lang="de-DE" sz="1200" kern="1200" dirty="0" smtClean="0">
                <a:solidFill>
                  <a:schemeClr val="tx1"/>
                </a:solidFill>
                <a:latin typeface="+mn-lt"/>
                <a:ea typeface="+mn-ea"/>
                <a:cs typeface="+mn-cs"/>
              </a:rPr>
              <a:t>, MSN, da die Herkunft und Identität des Anwenders nicht überprüft werden kann</a:t>
            </a:r>
            <a:endParaRPr lang="de-D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Weitere, aber nicht empfohlene Verfahren sind Anmeldungen über </a:t>
            </a:r>
            <a:r>
              <a:rPr lang="de-DE" sz="1200" kern="1200" dirty="0" err="1" smtClean="0">
                <a:solidFill>
                  <a:schemeClr val="tx1"/>
                </a:solidFill>
                <a:latin typeface="+mn-lt"/>
                <a:ea typeface="+mn-ea"/>
                <a:cs typeface="+mn-cs"/>
              </a:rPr>
              <a:t>Google+,Facebook</a:t>
            </a:r>
            <a:r>
              <a:rPr lang="de-DE" sz="1200" kern="1200" dirty="0" smtClean="0">
                <a:solidFill>
                  <a:schemeClr val="tx1"/>
                </a:solidFill>
                <a:latin typeface="+mn-lt"/>
                <a:ea typeface="+mn-ea"/>
                <a:cs typeface="+mn-cs"/>
              </a:rPr>
              <a:t>, MSN, da die Herkunft und Identität des Anwenders nicht überprüft werden kann</a:t>
            </a:r>
            <a:endParaRPr lang="de-D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Weitere, aber nicht empfohlene Verfahren sind Anmeldungen über </a:t>
            </a:r>
            <a:r>
              <a:rPr lang="de-DE" sz="1200" kern="1200" dirty="0" err="1" smtClean="0">
                <a:solidFill>
                  <a:schemeClr val="tx1"/>
                </a:solidFill>
                <a:latin typeface="+mn-lt"/>
                <a:ea typeface="+mn-ea"/>
                <a:cs typeface="+mn-cs"/>
              </a:rPr>
              <a:t>Google+,Facebook</a:t>
            </a:r>
            <a:r>
              <a:rPr lang="de-DE" sz="1200" kern="1200" dirty="0" smtClean="0">
                <a:solidFill>
                  <a:schemeClr val="tx1"/>
                </a:solidFill>
                <a:latin typeface="+mn-lt"/>
                <a:ea typeface="+mn-ea"/>
                <a:cs typeface="+mn-cs"/>
              </a:rPr>
              <a:t>, MSN, da die Herkunft und Identität des Anwenders nicht überprüft werden kann</a:t>
            </a:r>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Zusätzlich werden Angaben über die Struktur, Formel, Lagertemperatur und der Lagerklasse ausgegeben.</a:t>
            </a:r>
          </a:p>
          <a:p>
            <a:r>
              <a:rPr lang="de-DE" sz="1200" kern="1200" dirty="0" smtClean="0">
                <a:solidFill>
                  <a:schemeClr val="tx1"/>
                </a:solidFill>
                <a:latin typeface="+mn-lt"/>
                <a:ea typeface="+mn-ea"/>
                <a:cs typeface="+mn-cs"/>
              </a:rPr>
              <a:t>Desweiteren wird jede Änderung im System zur Chemikalie protokolliert und kann nur von berechtigten Anwendern eingesehen werden.</a:t>
            </a:r>
          </a:p>
          <a:p>
            <a:r>
              <a:rPr lang="de-DE" sz="1200" kern="1200" dirty="0" smtClean="0">
                <a:solidFill>
                  <a:schemeClr val="tx1"/>
                </a:solidFill>
                <a:latin typeface="+mn-lt"/>
                <a:ea typeface="+mn-ea"/>
                <a:cs typeface="+mn-cs"/>
              </a:rPr>
              <a:t>Administratoren haben eine spezielle Seite für diese Protokolle.</a:t>
            </a:r>
            <a:endParaRPr lang="de-DE"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Chemikalienverzeichnis schon beim Wareneingang aktualisiert wird, wurde der Wareneinkauf in GoeChem integriert, da aus eigener Erfahrung ein nachträgliches Aktualisieren des Verzeichnisses unregelmäßig durchgeführt wird.</a:t>
            </a:r>
          </a:p>
          <a:p>
            <a:r>
              <a:rPr lang="de-DE" sz="1200" kern="1200" dirty="0" smtClean="0">
                <a:solidFill>
                  <a:schemeClr val="tx1"/>
                </a:solidFill>
                <a:latin typeface="+mn-lt"/>
                <a:ea typeface="+mn-ea"/>
                <a:cs typeface="+mn-cs"/>
              </a:rPr>
              <a:t>Um Anwendern das Erstellen eines Bestellauftrages zu erleichtern, bieten Händler aus ihren Onlineshops immer mehr den Warenkorbtransfer an. Dadurch kann vom Erstellen des Warenkorbes beim Händler bis zur Übertragung des Bestellauftrages zum Händler eine durchgängige Prozesskette (kein Medienbruch) garantiert werden. Sogar Lieferbelege und Rechnungen können effizienter verarbeitet werden durch den Einsatz von Barcodes, wenn Händler diese Technik anbieten.</a:t>
            </a:r>
          </a:p>
          <a:p>
            <a:endParaRPr lang="de-DE" dirty="0"/>
          </a:p>
        </p:txBody>
      </p:sp>
    </p:spTree>
    <p:extLst>
      <p:ext uri="{BB962C8B-B14F-4D97-AF65-F5344CB8AC3E}">
        <p14:creationId xmlns:p14="http://schemas.microsoft.com/office/powerpoint/2010/main" val="233272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können PDF-Dateien erstellt werden (z.B. </a:t>
            </a:r>
            <a:r>
              <a:rPr lang="de-DE" sz="1200" u="sng" kern="1200" dirty="0" smtClean="0">
                <a:solidFill>
                  <a:schemeClr val="tx1"/>
                </a:solidFill>
                <a:latin typeface="+mn-lt"/>
                <a:ea typeface="+mn-ea"/>
                <a:cs typeface="+mn-cs"/>
              </a:rPr>
              <a:t>ZEIGEN</a:t>
            </a:r>
            <a:r>
              <a:rPr lang="de-DE" sz="1200" kern="1200" dirty="0" smtClean="0">
                <a:solidFill>
                  <a:schemeClr val="tx1"/>
                </a:solidFill>
                <a:latin typeface="+mn-lt"/>
                <a:ea typeface="+mn-ea"/>
                <a:cs typeface="+mn-cs"/>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772781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291570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967566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967566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181350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181350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Ohne dieses Verfahren hatte nur ein einkaufsberechtigter Anwenderkreis Zugang zum Online-Shop und führte dort die Bestellung durch. Dabei könnte es sein, </a:t>
            </a:r>
            <a:r>
              <a:rPr lang="de-DE" sz="1200" dirty="0" err="1" smtClean="0">
                <a:latin typeface="+mn-lt"/>
                <a:ea typeface="Calibri"/>
                <a:cs typeface="Times New Roman"/>
              </a:rPr>
              <a:t>daß</a:t>
            </a:r>
            <a:r>
              <a:rPr lang="de-DE" sz="1200" dirty="0" smtClean="0">
                <a:latin typeface="+mn-lt"/>
                <a:ea typeface="Calibri"/>
                <a:cs typeface="Times New Roman"/>
              </a:rPr>
              <a:t> …</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 innerhalb der Organisation Waren beim gleichen Händler zu unterschiedlichen Liefer und Zahlungsbedingungen erworben werden …</a:t>
            </a:r>
          </a:p>
          <a:p>
            <a:pPr marL="342900" lvl="0" indent="-342900">
              <a:lnSpc>
                <a:spcPts val="1200"/>
              </a:lnSpc>
              <a:spcAft>
                <a:spcPts val="1200"/>
              </a:spcAft>
              <a:buFont typeface="Symbol"/>
              <a:buChar char=""/>
            </a:pPr>
            <a:r>
              <a:rPr lang="de-DE" sz="1200" dirty="0" smtClean="0">
                <a:latin typeface="+mn-lt"/>
                <a:ea typeface="Calibri"/>
                <a:cs typeface="Times New Roman"/>
              </a:rPr>
              <a:t>… und Lieferzeiten länger dauern</a:t>
            </a:r>
          </a:p>
          <a:p>
            <a:pPr>
              <a:lnSpc>
                <a:spcPts val="1200"/>
              </a:lnSpc>
              <a:spcBef>
                <a:spcPts val="1200"/>
              </a:spcBef>
              <a:spcAft>
                <a:spcPts val="1200"/>
              </a:spcAft>
            </a:pPr>
            <a:r>
              <a:rPr lang="de-DE" sz="1200" dirty="0" smtClean="0">
                <a:latin typeface="+mn-lt"/>
                <a:ea typeface="Calibri"/>
                <a:cs typeface="Times New Roman"/>
              </a:rPr>
              <a:t>Außerdem sind dann die Daten noch nicht einmal im eigenen Warenwirtschaftssystem.</a:t>
            </a:r>
          </a:p>
          <a:p>
            <a:pPr>
              <a:lnSpc>
                <a:spcPts val="1200"/>
              </a:lnSpc>
              <a:spcBef>
                <a:spcPts val="1200"/>
              </a:spcBef>
              <a:spcAft>
                <a:spcPts val="1200"/>
              </a:spcAft>
            </a:pPr>
            <a:r>
              <a:rPr lang="de-DE" sz="1200" dirty="0" smtClean="0">
                <a:latin typeface="+mn-lt"/>
                <a:ea typeface="Calibri"/>
                <a:cs typeface="Times New Roman"/>
              </a:rPr>
              <a:t>Eine Studie hatte ergeben, </a:t>
            </a:r>
            <a:r>
              <a:rPr lang="de-DE" sz="1200" dirty="0" err="1" smtClean="0">
                <a:latin typeface="+mn-lt"/>
                <a:ea typeface="Calibri"/>
                <a:cs typeface="Times New Roman"/>
              </a:rPr>
              <a:t>daß</a:t>
            </a:r>
            <a:r>
              <a:rPr lang="de-DE" sz="1200" dirty="0" smtClean="0">
                <a:latin typeface="+mn-lt"/>
                <a:ea typeface="Calibri"/>
                <a:cs typeface="Times New Roman"/>
              </a:rPr>
              <a:t> durchschnittlich die Bearbeitung eines Bestellauftrages </a:t>
            </a:r>
            <a:r>
              <a:rPr lang="de-DE" sz="1200" dirty="0" err="1" smtClean="0">
                <a:latin typeface="+mn-lt"/>
                <a:ea typeface="Calibri"/>
                <a:cs typeface="Times New Roman"/>
              </a:rPr>
              <a:t>ca</a:t>
            </a:r>
            <a:r>
              <a:rPr lang="de-DE" sz="1200" dirty="0" smtClean="0">
                <a:latin typeface="+mn-lt"/>
                <a:ea typeface="Calibri"/>
                <a:cs typeface="Times New Roman"/>
              </a:rPr>
              <a:t> 60€ und in der Wirtschaft 100 € kostet, wobei der Warenwert zu 34% unter 50€ und zu 53% unter 100€ beträgt. Um die Kosten der Bestellauftragsbearbeitung zu senken, existiert in GoeChem der elektronische Einkaufshelfer.</a:t>
            </a:r>
          </a:p>
        </p:txBody>
      </p:sp>
    </p:spTree>
    <p:extLst>
      <p:ext uri="{BB962C8B-B14F-4D97-AF65-F5344CB8AC3E}">
        <p14:creationId xmlns:p14="http://schemas.microsoft.com/office/powerpoint/2010/main" val="2458932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Durch Nutzung des elektronischen</a:t>
            </a:r>
            <a:r>
              <a:rPr lang="de-DE" sz="1200" kern="1200" baseline="0" dirty="0" smtClean="0">
                <a:solidFill>
                  <a:schemeClr val="tx1"/>
                </a:solidFill>
                <a:latin typeface="+mn-lt"/>
                <a:ea typeface="+mn-ea"/>
                <a:cs typeface="+mn-cs"/>
              </a:rPr>
              <a:t> Einkaufshelfers meldet sich das GoeChem-System im Shop an</a:t>
            </a:r>
            <a:endParaRPr lang="de-DE" sz="1200" kern="1200" dirty="0" smtClean="0">
              <a:solidFill>
                <a:schemeClr val="tx1"/>
              </a:solidFill>
              <a:latin typeface="+mn-lt"/>
              <a:ea typeface="+mn-ea"/>
              <a:cs typeface="+mn-cs"/>
            </a:endParaRP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Anwender besuchen aus GoeChem den Onlineshop und transferieren den Warenkorb zurück OHNE im Onlineshop eine Bestellung auszulösen. Der Warenkorb wird zu einem Bestellauftrag generiert und zum Händler übermittelt.</a:t>
            </a:r>
            <a:endParaRPr lang="de-DE" dirty="0"/>
          </a:p>
        </p:txBody>
      </p:sp>
    </p:spTree>
    <p:extLst>
      <p:ext uri="{BB962C8B-B14F-4D97-AF65-F5344CB8AC3E}">
        <p14:creationId xmlns:p14="http://schemas.microsoft.com/office/powerpoint/2010/main" val="3634209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Dadurch können auch nicht bestellberechtigte Anwender den Online-Shop aufrufen, den Warenkorb transferieren und zur Bestellung freigeben.</a:t>
            </a:r>
            <a:endParaRPr lang="de-DE" dirty="0"/>
          </a:p>
        </p:txBody>
      </p:sp>
    </p:spTree>
    <p:extLst>
      <p:ext uri="{BB962C8B-B14F-4D97-AF65-F5344CB8AC3E}">
        <p14:creationId xmlns:p14="http://schemas.microsoft.com/office/powerpoint/2010/main" val="2595111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Ein weiter Vorteil wäre eine schnellere Bearbeitung des Bestellauftrages – Einige Händler bieten einen Barcode für die eigene Referenz an.</a:t>
            </a:r>
          </a:p>
          <a:p>
            <a:endParaRPr lang="de-DE" dirty="0"/>
          </a:p>
        </p:txBody>
      </p:sp>
    </p:spTree>
    <p:extLst>
      <p:ext uri="{BB962C8B-B14F-4D97-AF65-F5344CB8AC3E}">
        <p14:creationId xmlns:p14="http://schemas.microsoft.com/office/powerpoint/2010/main" val="8027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können Benachrichtigungen per E-Mail versandt werden (z.B. </a:t>
            </a:r>
            <a:r>
              <a:rPr lang="de-DE" sz="1200" u="sng" kern="1200" dirty="0" smtClean="0">
                <a:solidFill>
                  <a:schemeClr val="tx1"/>
                </a:solidFill>
                <a:latin typeface="+mn-lt"/>
                <a:ea typeface="+mn-ea"/>
                <a:cs typeface="+mn-cs"/>
              </a:rPr>
              <a:t>ZEIGEN</a:t>
            </a:r>
            <a:r>
              <a:rPr lang="de-DE" sz="1200" kern="1200" dirty="0" smtClean="0">
                <a:solidFill>
                  <a:schemeClr val="tx1"/>
                </a:solidFill>
                <a:latin typeface="+mn-lt"/>
                <a:ea typeface="+mn-ea"/>
                <a:cs typeface="+mn-cs"/>
              </a:rPr>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Oder über die lokale Katalogsuche, in der der vom Händler elektronische Katalog integriert werden kann, wenn dieser keine Warenkorbtransferschnittstelle anbieten kann</a:t>
            </a:r>
            <a:endParaRPr lang="de-DE" dirty="0"/>
          </a:p>
        </p:txBody>
      </p:sp>
    </p:spTree>
    <p:extLst>
      <p:ext uri="{BB962C8B-B14F-4D97-AF65-F5344CB8AC3E}">
        <p14:creationId xmlns:p14="http://schemas.microsoft.com/office/powerpoint/2010/main" val="2267244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ts val="1200"/>
              </a:lnSpc>
              <a:spcBef>
                <a:spcPts val="1200"/>
              </a:spcBef>
              <a:spcAft>
                <a:spcPts val="1200"/>
              </a:spcAft>
            </a:pPr>
            <a:r>
              <a:rPr lang="de-DE" sz="1200" dirty="0" smtClean="0">
                <a:latin typeface="+mn-lt"/>
                <a:ea typeface="Calibri"/>
                <a:cs typeface="Times New Roman"/>
              </a:rPr>
              <a:t>Bestellanforderungen oder Bestellaufträge können auch zu zentralen Einrichtungen weitergeleitet um </a:t>
            </a:r>
          </a:p>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internen Regelungen gerecht zu werden</a:t>
            </a:r>
          </a:p>
          <a:p>
            <a:pPr marL="342900" lvl="0" indent="-342900">
              <a:lnSpc>
                <a:spcPts val="1200"/>
              </a:lnSpc>
              <a:spcAft>
                <a:spcPts val="1200"/>
              </a:spcAft>
              <a:buFont typeface="Symbol"/>
              <a:buChar char=""/>
            </a:pPr>
            <a:r>
              <a:rPr lang="de-DE" sz="1200" dirty="0" smtClean="0">
                <a:latin typeface="+mn-lt"/>
                <a:ea typeface="Calibri"/>
                <a:cs typeface="Times New Roman"/>
              </a:rPr>
              <a:t>oder Sammelbestellungen durchzuführen</a:t>
            </a:r>
          </a:p>
          <a:p>
            <a:pPr>
              <a:lnSpc>
                <a:spcPts val="1200"/>
              </a:lnSpc>
              <a:spcBef>
                <a:spcPts val="1200"/>
              </a:spcBef>
              <a:spcAft>
                <a:spcPts val="1200"/>
              </a:spcAft>
            </a:pPr>
            <a:r>
              <a:rPr lang="de-DE" sz="1200" dirty="0" smtClean="0">
                <a:latin typeface="+mn-lt"/>
                <a:ea typeface="Calibri"/>
                <a:cs typeface="Times New Roman"/>
              </a:rPr>
              <a:t>Hier wird ein Ablauf einer Bestellung musterhaft dargestellt.</a:t>
            </a:r>
          </a:p>
          <a:p>
            <a:pPr>
              <a:lnSpc>
                <a:spcPts val="1200"/>
              </a:lnSpc>
              <a:spcBef>
                <a:spcPts val="1200"/>
              </a:spcBef>
              <a:spcAft>
                <a:spcPts val="1200"/>
              </a:spcAft>
            </a:pPr>
            <a:r>
              <a:rPr lang="de-DE" sz="1200" dirty="0" smtClean="0">
                <a:latin typeface="+mn-lt"/>
                <a:ea typeface="Calibri"/>
                <a:cs typeface="Times New Roman"/>
              </a:rPr>
              <a:t>Im ersten Schritt wird geprüft ob der Käufer bestellberechtigt ist.</a:t>
            </a:r>
          </a:p>
          <a:p>
            <a:pPr>
              <a:lnSpc>
                <a:spcPts val="1200"/>
              </a:lnSpc>
              <a:spcBef>
                <a:spcPts val="1200"/>
              </a:spcBef>
              <a:spcAft>
                <a:spcPts val="1200"/>
              </a:spcAft>
            </a:pPr>
            <a:r>
              <a:rPr lang="de-DE" sz="1200" dirty="0" smtClean="0">
                <a:latin typeface="+mn-lt"/>
                <a:ea typeface="Calibri"/>
                <a:cs typeface="Times New Roman"/>
              </a:rPr>
              <a:t>Danach wird geprüft, ob es sich um eine Auslandsbestellung handelt. Wenn ja, kann diese nur vom Zentralen Einkauf bearbeitet werden. Der Auftrag muss dort hingeleitet werden.</a:t>
            </a:r>
          </a:p>
          <a:p>
            <a:pPr>
              <a:lnSpc>
                <a:spcPts val="1200"/>
              </a:lnSpc>
              <a:spcBef>
                <a:spcPts val="1200"/>
              </a:spcBef>
              <a:spcAft>
                <a:spcPts val="1200"/>
              </a:spcAft>
            </a:pPr>
            <a:r>
              <a:rPr lang="de-DE" sz="1200" dirty="0" smtClean="0">
                <a:latin typeface="+mn-lt"/>
                <a:ea typeface="Calibri"/>
                <a:cs typeface="Times New Roman"/>
              </a:rPr>
              <a:t>Zuletzt kann der Käufer entscheiden, ob die Bestellung zu Sammelbestellung freigegeben werden kann.</a:t>
            </a:r>
          </a:p>
          <a:p>
            <a:endParaRPr lang="de-DE" dirty="0"/>
          </a:p>
        </p:txBody>
      </p:sp>
    </p:spTree>
    <p:extLst>
      <p:ext uri="{BB962C8B-B14F-4D97-AF65-F5344CB8AC3E}">
        <p14:creationId xmlns:p14="http://schemas.microsoft.com/office/powerpoint/2010/main" val="1263388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266816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GoeChem</a:t>
            </a:r>
            <a:r>
              <a:rPr lang="de-DE" baseline="0" dirty="0" smtClean="0"/>
              <a:t> ist ein Softwaresystem, welches zentral auf einem Webserver läuft.</a:t>
            </a:r>
          </a:p>
          <a:p>
            <a:r>
              <a:rPr lang="de-DE" baseline="0" dirty="0" smtClean="0"/>
              <a:t>Benutzer benötigen nur einen Browser, den es für jedes Betriebssystem gibt.</a:t>
            </a:r>
            <a:endParaRPr lang="de-DE" dirty="0"/>
          </a:p>
        </p:txBody>
      </p:sp>
    </p:spTree>
    <p:extLst>
      <p:ext uri="{BB962C8B-B14F-4D97-AF65-F5344CB8AC3E}">
        <p14:creationId xmlns:p14="http://schemas.microsoft.com/office/powerpoint/2010/main" val="3046950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270349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3028091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3028091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844596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Im GoeChem-System wird der Schutz der Anwenderdaten sehr ernst genommen. Dazu zählt…</a:t>
            </a:r>
          </a:p>
          <a:p>
            <a:endParaRPr lang="de-DE" dirty="0"/>
          </a:p>
        </p:txBody>
      </p:sp>
    </p:spTree>
    <p:extLst>
      <p:ext uri="{BB962C8B-B14F-4D97-AF65-F5344CB8AC3E}">
        <p14:creationId xmlns:p14="http://schemas.microsoft.com/office/powerpoint/2010/main" val="2746615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57850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können Statistiken (grafisch oder tabellarisch) erstellt werden (z.B. </a:t>
            </a:r>
            <a:r>
              <a:rPr lang="de-DE" sz="1200" u="sng" kern="1200" dirty="0" smtClean="0">
                <a:solidFill>
                  <a:schemeClr val="tx1"/>
                </a:solidFill>
                <a:latin typeface="+mn-lt"/>
                <a:ea typeface="+mn-ea"/>
                <a:cs typeface="+mn-cs"/>
              </a:rPr>
              <a:t>ZEIGEN</a:t>
            </a:r>
            <a:r>
              <a:rPr lang="de-DE" sz="1200" kern="1200" dirty="0" smtClean="0">
                <a:solidFill>
                  <a:schemeClr val="tx1"/>
                </a:solidFill>
                <a:latin typeface="+mn-lt"/>
                <a:ea typeface="+mn-ea"/>
                <a:cs typeface="+mn-cs"/>
              </a:rPr>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468696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1468696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Damit das Chemikalienkataster aktualisiert werden kann, wird beim Wareneingang geprüft, ob ein Bestellauftrag vorhanden ist. Wenn nicht muss dieser nachträglich erstellt werden.</a:t>
            </a:r>
          </a:p>
          <a:p>
            <a:r>
              <a:rPr lang="de-DE" sz="1200" kern="1200" dirty="0" smtClean="0">
                <a:solidFill>
                  <a:schemeClr val="tx1"/>
                </a:solidFill>
                <a:latin typeface="+mn-lt"/>
                <a:ea typeface="+mn-ea"/>
                <a:cs typeface="+mn-cs"/>
              </a:rPr>
              <a:t>Dann wird die gelieferte Menge zum Auftrag erfasst und ggf. der Lieferbeleg.</a:t>
            </a:r>
          </a:p>
          <a:p>
            <a:r>
              <a:rPr lang="de-DE" sz="1200" kern="1200" dirty="0" smtClean="0">
                <a:solidFill>
                  <a:schemeClr val="tx1"/>
                </a:solidFill>
                <a:latin typeface="+mn-lt"/>
                <a:ea typeface="+mn-ea"/>
                <a:cs typeface="+mn-cs"/>
              </a:rPr>
              <a:t>Optional wird der Lagerbestand des internen Shops aktualisiert.</a:t>
            </a:r>
            <a:endParaRPr lang="de-DE" dirty="0"/>
          </a:p>
        </p:txBody>
      </p:sp>
    </p:spTree>
    <p:extLst>
      <p:ext uri="{BB962C8B-B14F-4D97-AF65-F5344CB8AC3E}">
        <p14:creationId xmlns:p14="http://schemas.microsoft.com/office/powerpoint/2010/main" val="3975351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Eine Schnittstelle zu einem ERP-System wurde auch schon erfolgreich eingerichtet. Als ERP-System wurde das der Firma SAP genommen, da dies an meiner Heimatuniversität verwendet wird.</a:t>
            </a:r>
            <a:endParaRPr lang="de-DE"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Aktuell können von GoeChem aus Bestellaufträge erstellt werden</a:t>
            </a:r>
            <a:endParaRPr lang="de-DE"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und Wareneingänge verbucht werden.</a:t>
            </a:r>
            <a:endParaRPr lang="de-DE"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und Wareneingänge verbucht werden.</a:t>
            </a:r>
            <a:endParaRPr lang="de-DE"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2900" lvl="0" indent="-342900">
              <a:lnSpc>
                <a:spcPts val="1200"/>
              </a:lnSpc>
              <a:spcBef>
                <a:spcPts val="1200"/>
              </a:spcBef>
              <a:spcAft>
                <a:spcPts val="0"/>
              </a:spcAft>
              <a:buFont typeface="Symbol"/>
              <a:buChar char=""/>
            </a:pPr>
            <a:r>
              <a:rPr lang="de-DE" sz="1200" dirty="0" smtClean="0">
                <a:latin typeface="+mn-lt"/>
                <a:ea typeface="Calibri"/>
                <a:cs typeface="Times New Roman"/>
              </a:rPr>
              <a:t>Die Gefahrstoffverordnung § 6 und 14</a:t>
            </a:r>
          </a:p>
          <a:p>
            <a:pPr marL="342900" lvl="0" indent="-342900">
              <a:lnSpc>
                <a:spcPts val="1200"/>
              </a:lnSpc>
              <a:spcAft>
                <a:spcPts val="0"/>
              </a:spcAft>
              <a:buFont typeface="Symbol"/>
              <a:buChar char=""/>
            </a:pPr>
            <a:r>
              <a:rPr lang="de-DE" sz="1200" dirty="0" smtClean="0">
                <a:latin typeface="+mn-lt"/>
                <a:ea typeface="Calibri"/>
                <a:cs typeface="Times New Roman"/>
              </a:rPr>
              <a:t>Das Globale Harmonisierte System (GHS)</a:t>
            </a:r>
          </a:p>
          <a:p>
            <a:pPr marL="342900" lvl="0" indent="-342900">
              <a:lnSpc>
                <a:spcPts val="1200"/>
              </a:lnSpc>
              <a:spcAft>
                <a:spcPts val="0"/>
              </a:spcAft>
              <a:buFont typeface="Symbol"/>
              <a:buChar char=""/>
            </a:pPr>
            <a:r>
              <a:rPr lang="de-DE" sz="1200" dirty="0" smtClean="0">
                <a:latin typeface="+mn-lt"/>
                <a:ea typeface="Calibri"/>
                <a:cs typeface="Times New Roman"/>
              </a:rPr>
              <a:t>Die technischen Regeln für Gefahrstoffe 510 (TRGS510)</a:t>
            </a:r>
          </a:p>
          <a:p>
            <a:pPr marL="342900" lvl="0" indent="-342900">
              <a:lnSpc>
                <a:spcPts val="1200"/>
              </a:lnSpc>
              <a:spcAft>
                <a:spcPts val="0"/>
              </a:spcAft>
              <a:buFont typeface="Symbol"/>
              <a:buChar char=""/>
            </a:pPr>
            <a:r>
              <a:rPr lang="de-DE" sz="1200" dirty="0" smtClean="0">
                <a:latin typeface="+mn-lt"/>
                <a:ea typeface="Calibri"/>
                <a:cs typeface="Times New Roman"/>
              </a:rPr>
              <a:t>Die EU-Verordnung betreffend Drogenausgangsstoffe</a:t>
            </a:r>
          </a:p>
          <a:p>
            <a:pPr marL="342900" lvl="0" indent="-342900">
              <a:lnSpc>
                <a:spcPts val="1200"/>
              </a:lnSpc>
              <a:spcAft>
                <a:spcPts val="0"/>
              </a:spcAft>
              <a:buFont typeface="Symbol"/>
              <a:buChar char=""/>
            </a:pPr>
            <a:r>
              <a:rPr lang="de-DE" sz="1200" dirty="0" smtClean="0">
                <a:latin typeface="+mn-lt"/>
                <a:ea typeface="Calibri"/>
                <a:cs typeface="Times New Roman"/>
              </a:rPr>
              <a:t>Die Chemiewaffenkonventionen der Mitgliedstaaten der vereinten Nationen</a:t>
            </a:r>
          </a:p>
          <a:p>
            <a:pPr marL="342900" lvl="0" indent="-342900">
              <a:lnSpc>
                <a:spcPts val="1200"/>
              </a:lnSpc>
              <a:spcAft>
                <a:spcPts val="0"/>
              </a:spcAft>
              <a:buFont typeface="Symbol"/>
              <a:buChar char=""/>
            </a:pPr>
            <a:r>
              <a:rPr lang="de-DE" sz="1200" dirty="0" smtClean="0">
                <a:latin typeface="+mn-lt"/>
                <a:ea typeface="Calibri"/>
                <a:cs typeface="Times New Roman"/>
              </a:rPr>
              <a:t>Die EU-Verordnung über Stoffe, die zum Abbau der Ozonschicht führen</a:t>
            </a:r>
          </a:p>
          <a:p>
            <a:pPr marL="342900" lvl="0" indent="-342900">
              <a:lnSpc>
                <a:spcPts val="1200"/>
              </a:lnSpc>
              <a:spcAft>
                <a:spcPts val="0"/>
              </a:spcAft>
              <a:buFont typeface="Symbol"/>
              <a:buChar char=""/>
            </a:pPr>
            <a:r>
              <a:rPr lang="de-DE" sz="1200" dirty="0" smtClean="0">
                <a:latin typeface="+mn-lt"/>
                <a:ea typeface="Calibri"/>
                <a:cs typeface="Times New Roman"/>
              </a:rPr>
              <a:t>Die Seveso III Richtline</a:t>
            </a:r>
          </a:p>
          <a:p>
            <a:pPr marL="342900" lvl="0" indent="-342900">
              <a:lnSpc>
                <a:spcPts val="1200"/>
              </a:lnSpc>
              <a:spcAft>
                <a:spcPts val="1200"/>
              </a:spcAft>
              <a:buFont typeface="Symbol"/>
              <a:buChar char=""/>
            </a:pPr>
            <a:r>
              <a:rPr lang="de-DE" sz="1200" dirty="0" smtClean="0">
                <a:latin typeface="+mn-lt"/>
                <a:ea typeface="Calibri"/>
                <a:cs typeface="Times New Roman"/>
              </a:rPr>
              <a:t>Einige Transportvorschriften</a:t>
            </a:r>
          </a:p>
          <a:p>
            <a:pPr>
              <a:lnSpc>
                <a:spcPts val="1200"/>
              </a:lnSpc>
              <a:spcBef>
                <a:spcPts val="1200"/>
              </a:spcBef>
              <a:spcAft>
                <a:spcPts val="1200"/>
              </a:spcAft>
            </a:pPr>
            <a:r>
              <a:rPr lang="de-DE" sz="1200" dirty="0" smtClean="0">
                <a:latin typeface="+mn-lt"/>
                <a:ea typeface="Calibri"/>
                <a:cs typeface="Times New Roman"/>
              </a:rPr>
              <a:t>Wie kann GoeChem dabei eine Hilfe zur Einhaltung der Rechtsgrundlagen sein</a:t>
            </a:r>
            <a:endParaRPr lang="de-DE" sz="1200" dirty="0">
              <a:latin typeface="+mn-lt"/>
              <a:ea typeface="Calibri"/>
              <a:cs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Im GoeChem-System wird der Schutz der Anwenderdaten sehr ernst genommen. Dazu zählt…</a:t>
            </a:r>
          </a:p>
          <a:p>
            <a:endParaRPr lang="de-DE"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 </a:t>
            </a:r>
            <a:r>
              <a:rPr lang="de-DE" sz="1200" b="1" kern="1200" dirty="0" smtClean="0">
                <a:solidFill>
                  <a:schemeClr val="tx1"/>
                </a:solidFill>
                <a:latin typeface="+mn-lt"/>
                <a:ea typeface="+mn-ea"/>
                <a:cs typeface="+mn-cs"/>
              </a:rPr>
              <a:t>1</a:t>
            </a:r>
            <a:r>
              <a:rPr lang="de-DE" sz="1200" kern="1200" dirty="0" smtClean="0">
                <a:solidFill>
                  <a:schemeClr val="tx1"/>
                </a:solidFill>
                <a:latin typeface="+mn-lt"/>
                <a:ea typeface="+mn-ea"/>
                <a:cs typeface="+mn-cs"/>
              </a:rPr>
              <a:t>. die verschlüsselte Verbindung. Diese Einstellungen werden im Webserver vorgenommen. Der Verschlüsselungsgrad wird dabei bei der Erstellung des SSL-Zertifikates festgesetzt. …</a:t>
            </a:r>
          </a:p>
          <a:p>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Es können Barcodes für z. B. Inventuren erstellt werden</a:t>
            </a:r>
            <a:endParaRPr lang="de-DE"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 und </a:t>
            </a:r>
            <a:r>
              <a:rPr lang="de-DE" sz="1200" b="1" kern="1200" dirty="0" smtClean="0">
                <a:solidFill>
                  <a:schemeClr val="tx1"/>
                </a:solidFill>
                <a:latin typeface="+mn-lt"/>
                <a:ea typeface="+mn-ea"/>
                <a:cs typeface="+mn-cs"/>
              </a:rPr>
              <a:t>2.</a:t>
            </a:r>
            <a:r>
              <a:rPr lang="de-DE" sz="1200" kern="1200" dirty="0" smtClean="0">
                <a:solidFill>
                  <a:schemeClr val="tx1"/>
                </a:solidFill>
                <a:latin typeface="+mn-lt"/>
                <a:ea typeface="+mn-ea"/>
                <a:cs typeface="+mn-cs"/>
              </a:rPr>
              <a:t> die Beschränkung des Datentransfers zwischen Browser und Server auf ein Minimum durch den Einsatz von Modul-</a:t>
            </a:r>
            <a:r>
              <a:rPr lang="de-DE" sz="1200" kern="1200" dirty="0" err="1" smtClean="0">
                <a:solidFill>
                  <a:schemeClr val="tx1"/>
                </a:solidFill>
                <a:latin typeface="+mn-lt"/>
                <a:ea typeface="+mn-ea"/>
                <a:cs typeface="+mn-cs"/>
              </a:rPr>
              <a:t>ID’s</a:t>
            </a:r>
            <a:r>
              <a:rPr lang="de-DE" sz="1200" kern="1200" dirty="0" smtClean="0">
                <a:solidFill>
                  <a:schemeClr val="tx1"/>
                </a:solidFill>
                <a:latin typeface="+mn-lt"/>
                <a:ea typeface="+mn-ea"/>
                <a:cs typeface="+mn-cs"/>
              </a:rPr>
              <a:t> reduzieren.</a:t>
            </a:r>
          </a:p>
          <a:p>
            <a:r>
              <a:rPr lang="de-DE" sz="1200" kern="1200" dirty="0" smtClean="0">
                <a:solidFill>
                  <a:schemeClr val="tx1"/>
                </a:solidFill>
                <a:latin typeface="+mn-lt"/>
                <a:ea typeface="+mn-ea"/>
                <a:cs typeface="+mn-cs"/>
              </a:rPr>
              <a:t>Auch können Anwender nur Seiten besuchen, zu denen Sie Berechtigt sind. (Bei einer Manipulation der URL bekommt der Anwender eine Fehlermeldung).</a:t>
            </a:r>
          </a:p>
          <a:p>
            <a:r>
              <a:rPr lang="de-DE" sz="1200" kern="1200" dirty="0" smtClean="0">
                <a:solidFill>
                  <a:schemeClr val="tx1"/>
                </a:solidFill>
                <a:latin typeface="+mn-lt"/>
                <a:ea typeface="+mn-ea"/>
                <a:cs typeface="+mn-cs"/>
              </a:rPr>
              <a:t>Je nach Berechtigungsstufe findet der Anwender auch nur seiner Stufe entsprechende Informationen vor.</a:t>
            </a:r>
          </a:p>
          <a:p>
            <a:endParaRPr lang="de-DE"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Sensible Daten liegen in der Datenbank einseitig verschlüsselt vor.</a:t>
            </a:r>
          </a:p>
          <a:p>
            <a:r>
              <a:rPr lang="de-DE" sz="1200" kern="1200" dirty="0" smtClean="0">
                <a:solidFill>
                  <a:schemeClr val="tx1"/>
                </a:solidFill>
                <a:latin typeface="+mn-lt"/>
                <a:ea typeface="+mn-ea"/>
                <a:cs typeface="+mn-cs"/>
              </a:rPr>
              <a:t>Die Verschlüsselung der Datenbank selber hängt von den Datenbankeinstellungen ab. Meist sind diese aber unverschlüsselt. Der Schutz erfolgt über die Benutzerkontensteuerung innerhalb der Datenbankabfrage</a:t>
            </a:r>
          </a:p>
          <a:p>
            <a:endParaRPr lang="de-DE"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Zu guter Letzt möchte ich einen Dank an alle Mitarbeiterinnen, </a:t>
            </a:r>
            <a:r>
              <a:rPr lang="de-DE" sz="1200" kern="1200" dirty="0" err="1" smtClean="0">
                <a:solidFill>
                  <a:schemeClr val="tx1"/>
                </a:solidFill>
                <a:latin typeface="+mn-lt"/>
                <a:ea typeface="+mn-ea"/>
                <a:cs typeface="+mn-cs"/>
              </a:rPr>
              <a:t>mitarbeitern</a:t>
            </a:r>
            <a:r>
              <a:rPr lang="de-DE" sz="1200" kern="1200" dirty="0" smtClean="0">
                <a:solidFill>
                  <a:schemeClr val="tx1"/>
                </a:solidFill>
                <a:latin typeface="+mn-lt"/>
                <a:ea typeface="+mn-ea"/>
                <a:cs typeface="+mn-cs"/>
              </a:rPr>
              <a:t> und Kollegen des Instituts für Org. und </a:t>
            </a:r>
            <a:r>
              <a:rPr lang="de-DE" sz="1200" kern="1200" dirty="0" err="1" smtClean="0">
                <a:solidFill>
                  <a:schemeClr val="tx1"/>
                </a:solidFill>
                <a:latin typeface="+mn-lt"/>
                <a:ea typeface="+mn-ea"/>
                <a:cs typeface="+mn-cs"/>
              </a:rPr>
              <a:t>Biomol</a:t>
            </a:r>
            <a:r>
              <a:rPr lang="de-DE" sz="1200" kern="1200" dirty="0" smtClean="0">
                <a:solidFill>
                  <a:schemeClr val="tx1"/>
                </a:solidFill>
                <a:latin typeface="+mn-lt"/>
                <a:ea typeface="+mn-ea"/>
                <a:cs typeface="+mn-cs"/>
              </a:rPr>
              <a:t>. Chemie der Georg-August-Universität Göttingen aussprechen.</a:t>
            </a:r>
          </a:p>
          <a:p>
            <a:r>
              <a:rPr lang="de-DE" sz="1200" kern="1200" dirty="0" smtClean="0">
                <a:solidFill>
                  <a:schemeClr val="tx1"/>
                </a:solidFill>
                <a:latin typeface="+mn-lt"/>
                <a:ea typeface="+mn-ea"/>
                <a:cs typeface="+mn-cs"/>
              </a:rPr>
              <a:t>Nicht vergessen auch meine Frau, die manchmal viel Geduld aufbringen musste, wenn ich tief in Gedanken beim Programmieren und Entwickeln war.</a:t>
            </a:r>
          </a:p>
          <a:p>
            <a:r>
              <a:rPr lang="de-DE" sz="1200" kern="1200" dirty="0" smtClean="0">
                <a:solidFill>
                  <a:schemeClr val="tx1"/>
                </a:solidFill>
                <a:latin typeface="+mn-lt"/>
                <a:ea typeface="+mn-ea"/>
                <a:cs typeface="+mn-cs"/>
              </a:rPr>
              <a:t>Vielen Dank für Ihre Aufmerksamkeit.</a:t>
            </a:r>
          </a:p>
          <a:p>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Es können Berichte oder Formulare, die am Rechner ausgefüllt werden, erstellt werden.</a:t>
            </a:r>
          </a:p>
          <a:p>
            <a:r>
              <a:rPr lang="de-DE" sz="1200" kern="1200" dirty="0" smtClean="0">
                <a:solidFill>
                  <a:schemeClr val="tx1"/>
                </a:solidFill>
                <a:latin typeface="+mn-lt"/>
                <a:ea typeface="+mn-ea"/>
                <a:cs typeface="+mn-cs"/>
              </a:rPr>
              <a:t>Diese können wiederum in den Formaten </a:t>
            </a:r>
            <a:r>
              <a:rPr lang="de-DE" sz="1200" u="sng" kern="1200" dirty="0" smtClean="0">
                <a:solidFill>
                  <a:schemeClr val="tx1"/>
                </a:solidFill>
                <a:latin typeface="+mn-lt"/>
                <a:ea typeface="+mn-ea"/>
                <a:cs typeface="+mn-cs"/>
              </a:rPr>
              <a:t>PDF</a:t>
            </a:r>
            <a:r>
              <a:rPr lang="de-DE" sz="1200" kern="1200" dirty="0" smtClean="0">
                <a:solidFill>
                  <a:schemeClr val="tx1"/>
                </a:solidFill>
                <a:latin typeface="+mn-lt"/>
                <a:ea typeface="+mn-ea"/>
                <a:cs typeface="+mn-cs"/>
              </a:rPr>
              <a:t>, </a:t>
            </a:r>
            <a:r>
              <a:rPr lang="de-DE" sz="1200" u="sng" kern="1200" dirty="0" err="1" smtClean="0">
                <a:solidFill>
                  <a:schemeClr val="tx1"/>
                </a:solidFill>
                <a:latin typeface="+mn-lt"/>
                <a:ea typeface="+mn-ea"/>
                <a:cs typeface="+mn-cs"/>
              </a:rPr>
              <a:t>cXML</a:t>
            </a:r>
            <a:r>
              <a:rPr lang="de-DE" sz="1200" kern="1200" dirty="0" smtClean="0">
                <a:solidFill>
                  <a:schemeClr val="tx1"/>
                </a:solidFill>
                <a:latin typeface="+mn-lt"/>
                <a:ea typeface="+mn-ea"/>
                <a:cs typeface="+mn-cs"/>
              </a:rPr>
              <a:t>, </a:t>
            </a:r>
            <a:r>
              <a:rPr lang="de-DE" sz="1200" u="sng" kern="1200" dirty="0" smtClean="0">
                <a:solidFill>
                  <a:schemeClr val="tx1"/>
                </a:solidFill>
                <a:latin typeface="+mn-lt"/>
                <a:ea typeface="+mn-ea"/>
                <a:cs typeface="+mn-cs"/>
              </a:rPr>
              <a:t>IDOC</a:t>
            </a:r>
            <a:r>
              <a:rPr lang="de-DE" sz="1200" kern="1200" dirty="0" smtClean="0">
                <a:solidFill>
                  <a:schemeClr val="tx1"/>
                </a:solidFill>
                <a:latin typeface="+mn-lt"/>
                <a:ea typeface="+mn-ea"/>
                <a:cs typeface="+mn-cs"/>
              </a:rPr>
              <a:t>, oder </a:t>
            </a:r>
            <a:r>
              <a:rPr lang="de-DE" sz="1200" u="sng" kern="1200" dirty="0" err="1" smtClean="0">
                <a:solidFill>
                  <a:schemeClr val="tx1"/>
                </a:solidFill>
                <a:latin typeface="+mn-lt"/>
                <a:ea typeface="+mn-ea"/>
                <a:cs typeface="+mn-cs"/>
              </a:rPr>
              <a:t>BMEcat</a:t>
            </a:r>
            <a:r>
              <a:rPr lang="de-DE" sz="1200" kern="1200" dirty="0" smtClean="0">
                <a:solidFill>
                  <a:schemeClr val="tx1"/>
                </a:solidFill>
                <a:latin typeface="+mn-lt"/>
                <a:ea typeface="+mn-ea"/>
                <a:cs typeface="+mn-cs"/>
              </a:rPr>
              <a:t> erstellt werden.</a:t>
            </a:r>
            <a:endParaRPr lang="de-DE" sz="1200" kern="1200" dirty="0">
              <a:solidFill>
                <a:schemeClr val="tx1"/>
              </a:solidFill>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GoeChem hilft Ihnen unter Anderem die Einhaltung der vom Gesetzgeber vorgeschriebenen Rechtsgrundlagen zu erleichtern.</a:t>
            </a:r>
          </a:p>
          <a:p>
            <a:r>
              <a:rPr lang="de-DE" sz="1200" kern="1200" dirty="0" smtClean="0">
                <a:solidFill>
                  <a:schemeClr val="tx1"/>
                </a:solidFill>
                <a:latin typeface="+mn-lt"/>
                <a:ea typeface="+mn-ea"/>
                <a:cs typeface="+mn-cs"/>
              </a:rPr>
              <a:t>Dabei ist natürlich die Pflege des Chemikalienverzeichnisses von großer Bedeutung, denn ohne die Pflege der Daten kann kein System die Rechtsgrundlagen erfüllen.</a:t>
            </a:r>
          </a:p>
          <a:p>
            <a:r>
              <a:rPr lang="de-DE" sz="1200" kern="1200" dirty="0" smtClean="0">
                <a:solidFill>
                  <a:schemeClr val="tx1"/>
                </a:solidFill>
                <a:latin typeface="+mn-lt"/>
                <a:ea typeface="+mn-ea"/>
                <a:cs typeface="+mn-cs"/>
              </a:rPr>
              <a:t>Für folgende Rechtsgrundlagen ist GoeChem eine grundlegende und zeitsparende Hilfe.</a:t>
            </a:r>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4A7B42F-C277-4B58-B4E1-BE8C5A0E22DD}" type="datetimeFigureOut">
              <a:rPr lang="de-DE" smtClean="0"/>
              <a:pPr/>
              <a:t>11.06.2020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DB135C-7C2E-4552-ACDC-0AB0C93D0712}" type="slidenum">
              <a:rPr lang="de-DE" smtClean="0"/>
              <a:pPr/>
              <a:t>‹Nr.›</a:t>
            </a:fld>
            <a:endParaRPr lang="de-DE"/>
          </a:p>
        </p:txBody>
      </p:sp>
    </p:spTree>
  </p:cSld>
  <p:clrMapOvr>
    <a:masterClrMapping/>
  </p:clrMapOvr>
  <p:transition advClick="0" advTm="7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7B42F-C277-4B58-B4E1-BE8C5A0E22DD}" type="datetimeFigureOut">
              <a:rPr lang="de-DE" smtClean="0"/>
              <a:pPr/>
              <a:t>11.06.2020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B135C-7C2E-4552-ACDC-0AB0C93D0712}"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7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gi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gi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6.gif"/></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tmp"/><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0.tmp"/><Relationship Id="rId5" Type="http://schemas.openxmlformats.org/officeDocument/2006/relationships/image" Target="../media/image39.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gif"/><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3.tmp"/><Relationship Id="rId5" Type="http://schemas.openxmlformats.org/officeDocument/2006/relationships/image" Target="../media/image42.tmp"/><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gif"/></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gif"/></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gif"/></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0.tmp"/><Relationship Id="rId4" Type="http://schemas.openxmlformats.org/officeDocument/2006/relationships/image" Target="../media/image6.gif"/></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gif"/></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gif"/></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gif"/></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8.tmp"/><Relationship Id="rId5" Type="http://schemas.openxmlformats.org/officeDocument/2006/relationships/image" Target="../media/image67.jpeg"/><Relationship Id="rId4" Type="http://schemas.openxmlformats.org/officeDocument/2006/relationships/image" Target="../media/image6.gif"/></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gif"/></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gif"/></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6.gi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82.jpe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6.gif"/><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88.jpeg"/><Relationship Id="rId4" Type="http://schemas.openxmlformats.org/officeDocument/2006/relationships/image" Target="../media/image6.gif"/></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gi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Grafik 4" descr="goechem600.jpg"/>
          <p:cNvPicPr>
            <a:picLocks noChangeAspect="1"/>
          </p:cNvPicPr>
          <p:nvPr/>
        </p:nvPicPr>
        <p:blipFill>
          <a:blip r:embed="rId3" cstate="print"/>
          <a:stretch>
            <a:fillRect/>
          </a:stretch>
        </p:blipFill>
        <p:spPr>
          <a:xfrm>
            <a:off x="323528" y="476673"/>
            <a:ext cx="3315049" cy="1080120"/>
          </a:xfrm>
          <a:prstGeom prst="rect">
            <a:avLst/>
          </a:prstGeom>
        </p:spPr>
      </p:pic>
      <p:sp>
        <p:nvSpPr>
          <p:cNvPr id="6" name="Textfeld 5"/>
          <p:cNvSpPr txBox="1"/>
          <p:nvPr/>
        </p:nvSpPr>
        <p:spPr>
          <a:xfrm>
            <a:off x="5652490" y="6453336"/>
            <a:ext cx="2117887" cy="246221"/>
          </a:xfrm>
          <a:prstGeom prst="rect">
            <a:avLst/>
          </a:prstGeom>
          <a:noFill/>
        </p:spPr>
        <p:txBody>
          <a:bodyPr wrap="none" rtlCol="0">
            <a:spAutoFit/>
          </a:bodyPr>
          <a:lstStyle/>
          <a:p>
            <a:r>
              <a:rPr lang="de-DE" sz="1000" b="1" dirty="0" smtClean="0"/>
              <a:t>Präsentation 16. September </a:t>
            </a:r>
            <a:r>
              <a:rPr lang="de-DE" sz="1000" b="1" dirty="0" smtClean="0"/>
              <a:t>2019</a:t>
            </a:r>
            <a:endParaRPr lang="de-DE" sz="1000" b="1" dirty="0" smtClean="0"/>
          </a:p>
        </p:txBody>
      </p:sp>
      <p:pic>
        <p:nvPicPr>
          <p:cNvPr id="7" name="Grafik 6" descr="chemflasche.png"/>
          <p:cNvPicPr>
            <a:picLocks noChangeAspect="1"/>
          </p:cNvPicPr>
          <p:nvPr/>
        </p:nvPicPr>
        <p:blipFill>
          <a:blip r:embed="rId4" cstate="print"/>
          <a:stretch>
            <a:fillRect/>
          </a:stretch>
        </p:blipFill>
        <p:spPr>
          <a:xfrm>
            <a:off x="6588224" y="260648"/>
            <a:ext cx="2354412" cy="1895410"/>
          </a:xfrm>
          <a:prstGeom prst="rect">
            <a:avLst/>
          </a:prstGeom>
        </p:spPr>
      </p:pic>
      <p:sp>
        <p:nvSpPr>
          <p:cNvPr id="13" name="Textfeld 12"/>
          <p:cNvSpPr txBox="1"/>
          <p:nvPr/>
        </p:nvSpPr>
        <p:spPr>
          <a:xfrm>
            <a:off x="179512" y="2113692"/>
            <a:ext cx="8763124" cy="523220"/>
          </a:xfrm>
          <a:prstGeom prst="rect">
            <a:avLst/>
          </a:prstGeom>
          <a:noFill/>
          <a:effectLst>
            <a:glow rad="101600">
              <a:schemeClr val="accent1">
                <a:satMod val="175000"/>
                <a:alpha val="40000"/>
              </a:schemeClr>
            </a:glow>
          </a:effectLst>
        </p:spPr>
        <p:txBody>
          <a:bodyPr wrap="square" rtlCol="0">
            <a:spAutoFit/>
            <a:scene3d>
              <a:camera prst="perspectiveFront" fov="0">
                <a:rot lat="0" lon="0" rev="0"/>
              </a:camera>
              <a:lightRig rig="threePt" dir="t"/>
            </a:scene3d>
            <a:sp3d z="88900"/>
          </a:bodyPr>
          <a:lstStyle/>
          <a:p>
            <a:pPr algn="ctr"/>
            <a:r>
              <a:rPr lang="de-DE" sz="2800" b="1" dirty="0" smtClean="0">
                <a:effectLst>
                  <a:reflection blurRad="6350" stA="55000" endA="300" endPos="45500" dir="5400000" sy="-100000" algn="bl" rotWithShape="0"/>
                </a:effectLst>
              </a:rPr>
              <a:t>Das Chemikalienkataster und -Verwaltungssystem </a:t>
            </a:r>
            <a:endParaRPr lang="de-DE" sz="2800" b="1" dirty="0">
              <a:effectLst>
                <a:reflection blurRad="6350" stA="55000" endA="300" endPos="45500" dir="5400000" sy="-100000" algn="bl" rotWithShape="0"/>
              </a:effectLst>
            </a:endParaRPr>
          </a:p>
        </p:txBody>
      </p:sp>
      <p:sp>
        <p:nvSpPr>
          <p:cNvPr id="12" name="Textfeld 11"/>
          <p:cNvSpPr txBox="1"/>
          <p:nvPr/>
        </p:nvSpPr>
        <p:spPr>
          <a:xfrm>
            <a:off x="179512" y="2641529"/>
            <a:ext cx="8763124" cy="369332"/>
          </a:xfrm>
          <a:prstGeom prst="rect">
            <a:avLst/>
          </a:prstGeom>
          <a:noFill/>
        </p:spPr>
        <p:txBody>
          <a:bodyPr wrap="square" rtlCol="0">
            <a:spAutoFit/>
          </a:bodyPr>
          <a:lstStyle/>
          <a:p>
            <a:pPr algn="ctr"/>
            <a:r>
              <a:rPr lang="de-DE" i="1" dirty="0" smtClean="0"/>
              <a:t>- Systemvorstellung -</a:t>
            </a:r>
            <a:endParaRPr lang="de-DE" i="1"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 y="3210841"/>
            <a:ext cx="7787208" cy="3056479"/>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5674909" y="188640"/>
            <a:ext cx="346909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Statistiken</a:t>
            </a:r>
            <a:endParaRPr lang="de-DE" sz="2400" b="1" dirty="0">
              <a:effectLst>
                <a:reflection blurRad="6350" stA="55000" endA="300" endPos="45500" dir="5400000" sy="-100000" algn="bl" rotWithShape="0"/>
              </a:effectLst>
            </a:endParaRPr>
          </a:p>
        </p:txBody>
      </p:sp>
      <p:pic>
        <p:nvPicPr>
          <p:cNvPr id="11" name="Grafik 10"/>
          <p:cNvPicPr/>
          <p:nvPr/>
        </p:nvPicPr>
        <p:blipFill>
          <a:blip r:embed="rId4" cstate="print"/>
          <a:srcRect/>
          <a:stretch>
            <a:fillRect/>
          </a:stretch>
        </p:blipFill>
        <p:spPr bwMode="auto">
          <a:xfrm>
            <a:off x="251520" y="2564904"/>
            <a:ext cx="5760720" cy="296274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2" name="Grafik 11"/>
          <p:cNvPicPr/>
          <p:nvPr/>
        </p:nvPicPr>
        <p:blipFill>
          <a:blip r:embed="rId5" cstate="print"/>
          <a:srcRect/>
          <a:stretch>
            <a:fillRect/>
          </a:stretch>
        </p:blipFill>
        <p:spPr bwMode="auto">
          <a:xfrm>
            <a:off x="3491880" y="1883291"/>
            <a:ext cx="5451475" cy="969645"/>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0" name="Textfeld 9"/>
          <p:cNvSpPr txBox="1"/>
          <p:nvPr/>
        </p:nvSpPr>
        <p:spPr>
          <a:xfrm>
            <a:off x="395537" y="1124744"/>
            <a:ext cx="8424936" cy="646331"/>
          </a:xfrm>
          <a:prstGeom prst="rect">
            <a:avLst/>
          </a:prstGeom>
          <a:noFill/>
        </p:spPr>
        <p:txBody>
          <a:bodyPr wrap="square" rtlCol="0">
            <a:spAutoFit/>
          </a:bodyPr>
          <a:lstStyle/>
          <a:p>
            <a:r>
              <a:rPr lang="de-DE" dirty="0" smtClean="0"/>
              <a:t>Grafische Statistikausgabe vom Materialverbrauch, Messzeitbelegungen oder Serviceaufträgen für eine effizientere Erstellung von internen Abrechnungen. </a:t>
            </a:r>
          </a:p>
        </p:txBody>
      </p:sp>
      <p:sp>
        <p:nvSpPr>
          <p:cNvPr id="14"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10</a:t>
            </a:fld>
            <a:endParaRPr lang="de-DE" dirty="0"/>
          </a:p>
        </p:txBody>
      </p:sp>
      <p:pic>
        <p:nvPicPr>
          <p:cNvPr id="15" name="Grafik 14" descr="Statistik1.jpg"/>
          <p:cNvPicPr>
            <a:picLocks noChangeAspect="1"/>
          </p:cNvPicPr>
          <p:nvPr/>
        </p:nvPicPr>
        <p:blipFill>
          <a:blip r:embed="rId6" cstate="print"/>
          <a:stretch>
            <a:fillRect/>
          </a:stretch>
        </p:blipFill>
        <p:spPr>
          <a:xfrm>
            <a:off x="4139952" y="2996952"/>
            <a:ext cx="3485154" cy="3645024"/>
          </a:xfrm>
          <a:prstGeom prst="rect">
            <a:avLst/>
          </a:prstGeom>
          <a:ln>
            <a:solidFill>
              <a:schemeClr val="tx1"/>
            </a:solidFill>
          </a:ln>
          <a:effectLst>
            <a:glow rad="139700">
              <a:schemeClr val="accent6">
                <a:satMod val="175000"/>
                <a:alpha val="40000"/>
              </a:schemeClr>
            </a:glow>
            <a:outerShdw blurRad="50800" dist="38100" dir="2700000" algn="tl" rotWithShape="0">
              <a:prstClr val="black">
                <a:alpha val="40000"/>
              </a:prstClr>
            </a:outerShdw>
          </a:effectLst>
        </p:spPr>
      </p:pic>
      <p:cxnSp>
        <p:nvCxnSpPr>
          <p:cNvPr id="17" name="Gerade Verbindung 16"/>
          <p:cNvCxnSpPr/>
          <p:nvPr/>
        </p:nvCxnSpPr>
        <p:spPr>
          <a:xfrm>
            <a:off x="4355976" y="2276872"/>
            <a:ext cx="108012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Bestellauftrag1.jpg"/>
          <p:cNvPicPr>
            <a:picLocks noChangeAspect="1"/>
          </p:cNvPicPr>
          <p:nvPr/>
        </p:nvPicPr>
        <p:blipFill>
          <a:blip r:embed="rId3" cstate="print"/>
          <a:stretch>
            <a:fillRect/>
          </a:stretch>
        </p:blipFill>
        <p:spPr>
          <a:xfrm>
            <a:off x="395536" y="3324334"/>
            <a:ext cx="5976665" cy="3107597"/>
          </a:xfrm>
          <a:prstGeom prst="rect">
            <a:avLst/>
          </a:prstGeom>
          <a:ln>
            <a:solidFill>
              <a:schemeClr val="tx1"/>
            </a:solidFill>
          </a:ln>
          <a:effectLst>
            <a:outerShdw blurRad="50800" dist="38100" dir="2700000" algn="tl" rotWithShape="0">
              <a:prstClr val="black">
                <a:alpha val="40000"/>
              </a:prstClr>
            </a:outerShdw>
          </a:effectLst>
        </p:spPr>
      </p:pic>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4"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834761" y="188640"/>
            <a:ext cx="3309239"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Barcodes</a:t>
            </a:r>
            <a:endParaRPr lang="de-DE" sz="2400" b="1" dirty="0">
              <a:effectLst>
                <a:reflection blurRad="6350" stA="55000" endA="300" endPos="45500" dir="5400000" sy="-100000" algn="bl" rotWithShape="0"/>
              </a:effectLst>
            </a:endParaRPr>
          </a:p>
        </p:txBody>
      </p:sp>
      <p:pic>
        <p:nvPicPr>
          <p:cNvPr id="10" name="Picture 3"/>
          <p:cNvPicPr>
            <a:picLocks noChangeAspect="1" noChangeArrowheads="1"/>
          </p:cNvPicPr>
          <p:nvPr/>
        </p:nvPicPr>
        <p:blipFill>
          <a:blip r:embed="rId5" cstate="print"/>
          <a:srcRect/>
          <a:stretch>
            <a:fillRect/>
          </a:stretch>
        </p:blipFill>
        <p:spPr bwMode="auto">
          <a:xfrm>
            <a:off x="6228184" y="1556792"/>
            <a:ext cx="2664296" cy="69021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feld 10"/>
          <p:cNvSpPr txBox="1"/>
          <p:nvPr/>
        </p:nvSpPr>
        <p:spPr>
          <a:xfrm>
            <a:off x="395536" y="1052736"/>
            <a:ext cx="8424936" cy="2031325"/>
          </a:xfrm>
          <a:prstGeom prst="rect">
            <a:avLst/>
          </a:prstGeom>
          <a:noFill/>
        </p:spPr>
        <p:txBody>
          <a:bodyPr wrap="square" rtlCol="0">
            <a:spAutoFit/>
          </a:bodyPr>
          <a:lstStyle/>
          <a:p>
            <a:r>
              <a:rPr lang="de-DE" dirty="0" smtClean="0"/>
              <a:t>Egal, ob lineare oder 2D-Barcodes. In GoeChem können diese erstellt und für folgende Zwecke genutzt werden:</a:t>
            </a:r>
          </a:p>
          <a:p>
            <a:endParaRPr lang="de-DE" i="1" dirty="0" smtClean="0"/>
          </a:p>
          <a:p>
            <a:pPr lvl="0">
              <a:buBlip>
                <a:blip r:embed="rId6"/>
              </a:buBlip>
            </a:pPr>
            <a:r>
              <a:rPr lang="de-DE" dirty="0" smtClean="0">
                <a:solidFill>
                  <a:prstClr val="black"/>
                </a:solidFill>
              </a:rPr>
              <a:t> Inventuren</a:t>
            </a:r>
          </a:p>
          <a:p>
            <a:pPr lvl="0">
              <a:buBlip>
                <a:blip r:embed="rId6"/>
              </a:buBlip>
            </a:pPr>
            <a:r>
              <a:rPr lang="de-DE" dirty="0" smtClean="0">
                <a:solidFill>
                  <a:prstClr val="black"/>
                </a:solidFill>
              </a:rPr>
              <a:t> Auftragsidentifizierung</a:t>
            </a:r>
          </a:p>
          <a:p>
            <a:pPr lvl="0">
              <a:buBlip>
                <a:blip r:embed="rId6"/>
              </a:buBlip>
            </a:pPr>
            <a:r>
              <a:rPr lang="de-DE" dirty="0" smtClean="0">
                <a:solidFill>
                  <a:prstClr val="black"/>
                </a:solidFill>
              </a:rPr>
              <a:t> Abfrage der Chemikalien- &amp; Sicherheitsinformationen</a:t>
            </a:r>
          </a:p>
          <a:p>
            <a:endParaRPr lang="de-DE" i="1" dirty="0" smtClean="0"/>
          </a:p>
        </p:txBody>
      </p: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11</a:t>
            </a:fld>
            <a:endParaRPr lang="de-DE" dirty="0"/>
          </a:p>
        </p:txBody>
      </p:sp>
      <p:pic>
        <p:nvPicPr>
          <p:cNvPr id="2" name="Grafik 1"/>
          <p:cNvPicPr>
            <a:picLocks noChangeAspect="1"/>
          </p:cNvPicPr>
          <p:nvPr/>
        </p:nvPicPr>
        <p:blipFill rotWithShape="1">
          <a:blip r:embed="rId7"/>
          <a:srcRect l="11419" t="14742" r="11407" b="33459"/>
          <a:stretch/>
        </p:blipFill>
        <p:spPr>
          <a:xfrm>
            <a:off x="4675900" y="2924944"/>
            <a:ext cx="4216580" cy="1591974"/>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497856" y="188640"/>
            <a:ext cx="464614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Berichte, Formulare</a:t>
            </a:r>
            <a:endParaRPr lang="de-DE" sz="2400" b="1" dirty="0">
              <a:effectLst>
                <a:reflection blurRad="6350" stA="55000" endA="300" endPos="45500" dir="5400000" sy="-100000" algn="bl" rotWithShape="0"/>
              </a:effectLst>
            </a:endParaRPr>
          </a:p>
        </p:txBody>
      </p:sp>
      <p:sp>
        <p:nvSpPr>
          <p:cNvPr id="13" name="Textfeld 12"/>
          <p:cNvSpPr txBox="1"/>
          <p:nvPr/>
        </p:nvSpPr>
        <p:spPr>
          <a:xfrm>
            <a:off x="395537" y="1340768"/>
            <a:ext cx="8424936" cy="1754326"/>
          </a:xfrm>
          <a:prstGeom prst="rect">
            <a:avLst/>
          </a:prstGeom>
          <a:noFill/>
        </p:spPr>
        <p:txBody>
          <a:bodyPr wrap="square" rtlCol="0">
            <a:spAutoFit/>
          </a:bodyPr>
          <a:lstStyle/>
          <a:p>
            <a:pPr lvl="0">
              <a:buBlip>
                <a:blip r:embed="rId4"/>
              </a:buBlip>
            </a:pPr>
            <a:r>
              <a:rPr lang="de-DE" dirty="0" smtClean="0">
                <a:solidFill>
                  <a:prstClr val="black"/>
                </a:solidFill>
              </a:rPr>
              <a:t>Bestellaufträge für den Geschäftspartner</a:t>
            </a:r>
          </a:p>
          <a:p>
            <a:pPr lvl="0">
              <a:buBlip>
                <a:blip r:embed="rId4"/>
              </a:buBlip>
            </a:pPr>
            <a:r>
              <a:rPr lang="de-DE" dirty="0" err="1" smtClean="0">
                <a:solidFill>
                  <a:prstClr val="black"/>
                </a:solidFill>
              </a:rPr>
              <a:t>BtM</a:t>
            </a:r>
            <a:r>
              <a:rPr lang="de-DE" dirty="0" smtClean="0">
                <a:solidFill>
                  <a:prstClr val="black"/>
                </a:solidFill>
              </a:rPr>
              <a:t>-Bestand als Anlage für die Bundesopiumstelle</a:t>
            </a:r>
          </a:p>
          <a:p>
            <a:pPr lvl="0">
              <a:buBlip>
                <a:blip r:embed="rId4"/>
              </a:buBlip>
            </a:pPr>
            <a:r>
              <a:rPr lang="de-DE" dirty="0" smtClean="0">
                <a:solidFill>
                  <a:prstClr val="black"/>
                </a:solidFill>
              </a:rPr>
              <a:t>Betriebsanweisungen</a:t>
            </a:r>
          </a:p>
          <a:p>
            <a:pPr lvl="0">
              <a:buBlip>
                <a:blip r:embed="rId4"/>
              </a:buBlip>
            </a:pPr>
            <a:r>
              <a:rPr lang="de-DE" dirty="0" smtClean="0">
                <a:solidFill>
                  <a:prstClr val="black"/>
                </a:solidFill>
              </a:rPr>
              <a:t>Abfalldeklarationen</a:t>
            </a:r>
          </a:p>
          <a:p>
            <a:pPr lvl="0">
              <a:buBlip>
                <a:blip r:embed="rId4"/>
              </a:buBlip>
            </a:pPr>
            <a:r>
              <a:rPr lang="de-DE" dirty="0" smtClean="0">
                <a:solidFill>
                  <a:prstClr val="black"/>
                </a:solidFill>
              </a:rPr>
              <a:t>Auftragsformulare interner Serviceabteilungen</a:t>
            </a:r>
          </a:p>
          <a:p>
            <a:endParaRPr lang="de-DE" i="1" dirty="0" smtClean="0"/>
          </a:p>
        </p:txBody>
      </p:sp>
      <p:sp>
        <p:nvSpPr>
          <p:cNvPr id="14" name="Textfeld 13"/>
          <p:cNvSpPr txBox="1"/>
          <p:nvPr/>
        </p:nvSpPr>
        <p:spPr>
          <a:xfrm>
            <a:off x="395536" y="3284984"/>
            <a:ext cx="8424936" cy="1200329"/>
          </a:xfrm>
          <a:prstGeom prst="rect">
            <a:avLst/>
          </a:prstGeom>
          <a:noFill/>
        </p:spPr>
        <p:txBody>
          <a:bodyPr wrap="square" rtlCol="0">
            <a:spAutoFit/>
          </a:bodyPr>
          <a:lstStyle/>
          <a:p>
            <a:pPr lvl="0">
              <a:buBlip>
                <a:blip r:embed="rId4"/>
              </a:buBlip>
            </a:pPr>
            <a:r>
              <a:rPr lang="de-DE" dirty="0" smtClean="0">
                <a:solidFill>
                  <a:prstClr val="black"/>
                </a:solidFill>
              </a:rPr>
              <a:t>PDF-Dateien</a:t>
            </a:r>
          </a:p>
          <a:p>
            <a:pPr lvl="0">
              <a:buBlip>
                <a:blip r:embed="rId4"/>
              </a:buBlip>
            </a:pPr>
            <a:r>
              <a:rPr lang="de-DE" dirty="0" err="1" smtClean="0">
                <a:solidFill>
                  <a:prstClr val="black"/>
                </a:solidFill>
              </a:rPr>
              <a:t>cXML</a:t>
            </a:r>
            <a:r>
              <a:rPr lang="de-DE" dirty="0" smtClean="0">
                <a:solidFill>
                  <a:prstClr val="black"/>
                </a:solidFill>
              </a:rPr>
              <a:t>-Dateien</a:t>
            </a:r>
            <a:endParaRPr lang="de-DE" dirty="0" smtClean="0"/>
          </a:p>
          <a:p>
            <a:pPr lvl="0">
              <a:buBlip>
                <a:blip r:embed="rId4"/>
              </a:buBlip>
            </a:pPr>
            <a:r>
              <a:rPr lang="de-DE" dirty="0" smtClean="0">
                <a:solidFill>
                  <a:prstClr val="black"/>
                </a:solidFill>
              </a:rPr>
              <a:t>IDOC</a:t>
            </a:r>
          </a:p>
          <a:p>
            <a:pPr lvl="0">
              <a:buBlip>
                <a:blip r:embed="rId4"/>
              </a:buBlip>
            </a:pPr>
            <a:r>
              <a:rPr lang="de-DE" dirty="0" err="1" smtClean="0">
                <a:solidFill>
                  <a:prstClr val="black"/>
                </a:solidFill>
              </a:rPr>
              <a:t>BMEcat</a:t>
            </a:r>
            <a:endParaRPr lang="de-DE" dirty="0" smtClean="0">
              <a:solidFill>
                <a:prstClr val="black"/>
              </a:solidFill>
            </a:endParaRP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12</a:t>
            </a:fld>
            <a:endParaRPr lang="de-DE"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45024"/>
            <a:ext cx="8568952" cy="864096"/>
          </a:xfrm>
        </p:spPr>
        <p:txBody>
          <a:bodyPr>
            <a:normAutofit fontScale="85000" lnSpcReduction="20000"/>
          </a:bodyPr>
          <a:lstStyle/>
          <a:p>
            <a:r>
              <a:rPr lang="de-DE" dirty="0">
                <a:solidFill>
                  <a:schemeClr val="tx1"/>
                </a:solidFill>
              </a:rPr>
              <a:t>Hilfe zur </a:t>
            </a:r>
            <a:r>
              <a:rPr lang="de-DE" dirty="0" smtClean="0">
                <a:solidFill>
                  <a:schemeClr val="tx1"/>
                </a:solidFill>
              </a:rPr>
              <a:t>Einhaltung</a:t>
            </a:r>
          </a:p>
          <a:p>
            <a:r>
              <a:rPr lang="de-DE" dirty="0" smtClean="0">
                <a:solidFill>
                  <a:schemeClr val="tx1"/>
                </a:solidFill>
              </a:rPr>
              <a:t>von Rechtsgrundlagen</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23528" y="2383720"/>
            <a:ext cx="8424935" cy="1200329"/>
          </a:xfrm>
          <a:prstGeom prst="rect">
            <a:avLst/>
          </a:prstGeom>
          <a:noFill/>
        </p:spPr>
        <p:txBody>
          <a:bodyPr wrap="square" rtlCol="0">
            <a:spAutoFit/>
          </a:bodyPr>
          <a:lstStyle/>
          <a:p>
            <a:r>
              <a:rPr lang="de-DE" dirty="0" smtClean="0">
                <a:solidFill>
                  <a:srgbClr val="FF0000"/>
                </a:solidFill>
              </a:rPr>
              <a:t>Die Gefährdungsbeurteilung darf nur von fachkundigen Personen durchgeführt werden. </a:t>
            </a:r>
            <a:r>
              <a:rPr lang="de-DE" dirty="0" smtClean="0"/>
              <a:t>Verfügt der Arbeitgeber nicht selbst über die entsprechenden Kenntnisse, so hat er sich fachkundig beraten zu lassen.</a:t>
            </a:r>
            <a:r>
              <a:rPr lang="de-DE" dirty="0" smtClean="0">
                <a:solidFill>
                  <a:srgbClr val="FF0000"/>
                </a:solidFill>
              </a:rPr>
              <a:t> Fachkundig können insbesondere die Fachkraft für Arbeitssicherheit und die Betriebsärztin oder der Betriebsarzt sein.</a:t>
            </a:r>
            <a:endParaRPr lang="de-DE" dirty="0" smtClean="0">
              <a:solidFill>
                <a:prstClr val="black"/>
              </a:solidFill>
            </a:endParaRPr>
          </a:p>
        </p:txBody>
      </p:sp>
      <p:sp>
        <p:nvSpPr>
          <p:cNvPr id="14" name="Textfeld 13"/>
          <p:cNvSpPr txBox="1"/>
          <p:nvPr/>
        </p:nvSpPr>
        <p:spPr>
          <a:xfrm>
            <a:off x="323528" y="4005064"/>
            <a:ext cx="8568952" cy="1200329"/>
          </a:xfrm>
          <a:prstGeom prst="rect">
            <a:avLst/>
          </a:prstGeom>
          <a:noFill/>
        </p:spPr>
        <p:txBody>
          <a:bodyPr wrap="square" rtlCol="0">
            <a:spAutoFit/>
          </a:bodyPr>
          <a:lstStyle/>
          <a:p>
            <a:pPr lvl="0"/>
            <a:r>
              <a:rPr lang="de-DE" dirty="0" smtClean="0">
                <a:solidFill>
                  <a:prstClr val="black"/>
                </a:solidFill>
              </a:rPr>
              <a:t>Je nach Berechtigung  haben die entsprechenden Fachkundigen Zugriff auf den Gefahrstoffbestand und können nach Gefahrstoffe filtrieren, um eine Gefährdungsermittlung durchzuführen</a:t>
            </a:r>
          </a:p>
          <a:p>
            <a:endParaRPr lang="de-DE" dirty="0"/>
          </a:p>
        </p:txBody>
      </p:sp>
      <p:sp>
        <p:nvSpPr>
          <p:cNvPr id="15"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14</a:t>
            </a:fld>
            <a:endParaRPr lang="de-DE" dirty="0"/>
          </a:p>
        </p:txBody>
      </p:sp>
      <p:sp>
        <p:nvSpPr>
          <p:cNvPr id="2" name="Rechteck 1"/>
          <p:cNvSpPr/>
          <p:nvPr/>
        </p:nvSpPr>
        <p:spPr>
          <a:xfrm>
            <a:off x="323527" y="1268760"/>
            <a:ext cx="8424935" cy="738664"/>
          </a:xfrm>
          <a:prstGeom prst="rect">
            <a:avLst/>
          </a:prstGeom>
        </p:spPr>
        <p:txBody>
          <a:bodyPr wrap="square">
            <a:spAutoFit/>
          </a:bodyPr>
          <a:lstStyle/>
          <a:p>
            <a:r>
              <a:rPr lang="de-DE" sz="2400" b="1" dirty="0">
                <a:solidFill>
                  <a:schemeClr val="tx2"/>
                </a:solidFill>
              </a:rPr>
              <a:t>Gefahrstoffverordnung (</a:t>
            </a:r>
            <a:r>
              <a:rPr lang="de-DE" sz="2400" b="1" dirty="0" smtClean="0">
                <a:solidFill>
                  <a:schemeClr val="tx2"/>
                </a:solidFill>
              </a:rPr>
              <a:t>GefStoffV)</a:t>
            </a:r>
          </a:p>
          <a:p>
            <a:r>
              <a:rPr lang="de-DE" dirty="0" smtClean="0">
                <a:solidFill>
                  <a:schemeClr val="accent1"/>
                </a:solidFill>
              </a:rPr>
              <a:t>§6 - Informationsermittlung </a:t>
            </a:r>
            <a:r>
              <a:rPr lang="de-DE" dirty="0">
                <a:solidFill>
                  <a:schemeClr val="accent1"/>
                </a:solidFill>
              </a:rPr>
              <a:t>und </a:t>
            </a:r>
            <a:r>
              <a:rPr lang="de-DE" dirty="0" smtClean="0">
                <a:solidFill>
                  <a:schemeClr val="accent1"/>
                </a:solidFill>
              </a:rPr>
              <a:t>Gefährdungsbeurteilung - Absatz 9</a:t>
            </a:r>
            <a:endParaRPr lang="de-DE" dirty="0">
              <a:solidFill>
                <a:schemeClr val="accent1"/>
              </a:solidFill>
            </a:endParaRPr>
          </a:p>
        </p:txBody>
      </p:sp>
      <p:sp>
        <p:nvSpPr>
          <p:cNvPr id="11" name="Textfeld 10"/>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15</a:t>
            </a:fld>
            <a:endParaRPr lang="de-DE" dirty="0"/>
          </a:p>
        </p:txBody>
      </p:sp>
      <p:sp>
        <p:nvSpPr>
          <p:cNvPr id="10" name="Textfeld 9"/>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1268760"/>
            <a:ext cx="8888125" cy="496855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16</a:t>
            </a:fld>
            <a:endParaRPr lang="de-DE" dirty="0"/>
          </a:p>
        </p:txBody>
      </p:sp>
      <p:sp>
        <p:nvSpPr>
          <p:cNvPr id="12" name="Textfeld 11"/>
          <p:cNvSpPr txBox="1"/>
          <p:nvPr/>
        </p:nvSpPr>
        <p:spPr>
          <a:xfrm>
            <a:off x="323528" y="2276872"/>
            <a:ext cx="8280920" cy="646331"/>
          </a:xfrm>
          <a:prstGeom prst="rect">
            <a:avLst/>
          </a:prstGeom>
          <a:noFill/>
        </p:spPr>
        <p:txBody>
          <a:bodyPr wrap="square" rtlCol="0">
            <a:spAutoFit/>
          </a:bodyPr>
          <a:lstStyle/>
          <a:p>
            <a:pPr lvl="0"/>
            <a:r>
              <a:rPr lang="de-DE" dirty="0" smtClean="0">
                <a:solidFill>
                  <a:srgbClr val="FF0000"/>
                </a:solidFill>
              </a:rPr>
              <a:t>Der Arbeitgeber hat ein Verzeichnis der im Betrieb verwendeten Gefahrstoffe zu führen, in dem auf die entsprechenden Sicherheitsdatenblätter verwiesen wird.</a:t>
            </a:r>
            <a:endParaRPr lang="de-DE" dirty="0" smtClean="0"/>
          </a:p>
        </p:txBody>
      </p:sp>
      <p:sp>
        <p:nvSpPr>
          <p:cNvPr id="14" name="Rechteck 13"/>
          <p:cNvSpPr/>
          <p:nvPr/>
        </p:nvSpPr>
        <p:spPr>
          <a:xfrm>
            <a:off x="323527" y="1268760"/>
            <a:ext cx="8424935" cy="738664"/>
          </a:xfrm>
          <a:prstGeom prst="rect">
            <a:avLst/>
          </a:prstGeom>
        </p:spPr>
        <p:txBody>
          <a:bodyPr wrap="square">
            <a:spAutoFit/>
          </a:bodyPr>
          <a:lstStyle/>
          <a:p>
            <a:r>
              <a:rPr lang="de-DE" sz="2400" b="1" dirty="0">
                <a:solidFill>
                  <a:schemeClr val="tx2"/>
                </a:solidFill>
              </a:rPr>
              <a:t>Gefahrstoffverordnung </a:t>
            </a:r>
            <a:r>
              <a:rPr lang="de-DE" sz="2400" b="1" dirty="0" smtClean="0">
                <a:solidFill>
                  <a:schemeClr val="tx2"/>
                </a:solidFill>
              </a:rPr>
              <a:t> (GefStoffV )</a:t>
            </a:r>
          </a:p>
          <a:p>
            <a:r>
              <a:rPr lang="de-DE" dirty="0" smtClean="0">
                <a:solidFill>
                  <a:schemeClr val="accent1"/>
                </a:solidFill>
              </a:rPr>
              <a:t>§6 Informationsermittlung </a:t>
            </a:r>
            <a:r>
              <a:rPr lang="de-DE" dirty="0">
                <a:solidFill>
                  <a:schemeClr val="accent1"/>
                </a:solidFill>
              </a:rPr>
              <a:t>und </a:t>
            </a:r>
            <a:r>
              <a:rPr lang="de-DE" dirty="0" smtClean="0">
                <a:solidFill>
                  <a:schemeClr val="accent1"/>
                </a:solidFill>
              </a:rPr>
              <a:t>Gefährdungsbeurteilung - Absatz 10</a:t>
            </a:r>
            <a:endParaRPr lang="de-DE" dirty="0">
              <a:solidFill>
                <a:schemeClr val="accent1"/>
              </a:solidFill>
            </a:endParaRPr>
          </a:p>
        </p:txBody>
      </p:sp>
      <p:sp>
        <p:nvSpPr>
          <p:cNvPr id="15" name="Rechteck 14"/>
          <p:cNvSpPr/>
          <p:nvPr/>
        </p:nvSpPr>
        <p:spPr>
          <a:xfrm>
            <a:off x="323528" y="3266400"/>
            <a:ext cx="8424935" cy="738664"/>
          </a:xfrm>
          <a:prstGeom prst="rect">
            <a:avLst/>
          </a:prstGeom>
        </p:spPr>
        <p:txBody>
          <a:bodyPr wrap="square">
            <a:spAutoFit/>
          </a:bodyPr>
          <a:lstStyle/>
          <a:p>
            <a:r>
              <a:rPr lang="de-DE" sz="2400" b="1" dirty="0">
                <a:solidFill>
                  <a:schemeClr val="tx2"/>
                </a:solidFill>
              </a:rPr>
              <a:t>Gefahrstoffverordnung </a:t>
            </a:r>
            <a:r>
              <a:rPr lang="de-DE" sz="2400" b="1" dirty="0" smtClean="0">
                <a:solidFill>
                  <a:schemeClr val="tx2"/>
                </a:solidFill>
              </a:rPr>
              <a:t> (GefStoffV )</a:t>
            </a:r>
          </a:p>
          <a:p>
            <a:r>
              <a:rPr lang="de-DE" dirty="0" smtClean="0">
                <a:solidFill>
                  <a:schemeClr val="accent1"/>
                </a:solidFill>
              </a:rPr>
              <a:t>§</a:t>
            </a:r>
            <a:r>
              <a:rPr lang="de-DE" dirty="0">
                <a:solidFill>
                  <a:schemeClr val="accent1"/>
                </a:solidFill>
              </a:rPr>
              <a:t>14 Unterrichtung und Unterweisung der </a:t>
            </a:r>
            <a:r>
              <a:rPr lang="de-DE" dirty="0" smtClean="0">
                <a:solidFill>
                  <a:schemeClr val="accent1"/>
                </a:solidFill>
              </a:rPr>
              <a:t>Beschäftigten - Absatz 10</a:t>
            </a:r>
            <a:endParaRPr lang="de-DE" dirty="0">
              <a:solidFill>
                <a:schemeClr val="accent1"/>
              </a:solidFill>
            </a:endParaRPr>
          </a:p>
        </p:txBody>
      </p:sp>
      <p:sp>
        <p:nvSpPr>
          <p:cNvPr id="16" name="Textfeld 15"/>
          <p:cNvSpPr txBox="1"/>
          <p:nvPr/>
        </p:nvSpPr>
        <p:spPr>
          <a:xfrm>
            <a:off x="323528" y="4316903"/>
            <a:ext cx="8280920" cy="1200329"/>
          </a:xfrm>
          <a:prstGeom prst="rect">
            <a:avLst/>
          </a:prstGeom>
          <a:noFill/>
        </p:spPr>
        <p:txBody>
          <a:bodyPr wrap="square" rtlCol="0">
            <a:spAutoFit/>
          </a:bodyPr>
          <a:lstStyle/>
          <a:p>
            <a:pPr lvl="0"/>
            <a:r>
              <a:rPr lang="de-DE" dirty="0">
                <a:solidFill>
                  <a:srgbClr val="FF0000"/>
                </a:solidFill>
              </a:rPr>
              <a:t>Der Arbeitgeber hat sicherzustellen, dass den Beschäftigten eine schriftliche Betriebsanweisung, die der Gefährdungsbeurteilung nach § 6 Rechnung trägt, in einer für </a:t>
            </a:r>
            <a:r>
              <a:rPr lang="de-DE" dirty="0" smtClean="0">
                <a:solidFill>
                  <a:srgbClr val="FF0000"/>
                </a:solidFill>
              </a:rPr>
              <a:t>die </a:t>
            </a:r>
            <a:r>
              <a:rPr lang="de-DE" dirty="0">
                <a:solidFill>
                  <a:srgbClr val="FF0000"/>
                </a:solidFill>
              </a:rPr>
              <a:t>Beschäftigten verständlichen Form und Sprache zugänglich gemacht </a:t>
            </a:r>
            <a:r>
              <a:rPr lang="de-DE" dirty="0" smtClean="0">
                <a:solidFill>
                  <a:srgbClr val="FF0000"/>
                </a:solidFill>
              </a:rPr>
              <a:t>wird.</a:t>
            </a:r>
            <a:endParaRPr lang="de-DE" dirty="0" smtClean="0"/>
          </a:p>
        </p:txBody>
      </p:sp>
      <p:sp>
        <p:nvSpPr>
          <p:cNvPr id="17" name="Textfeld 16"/>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9286743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3" y="3712886"/>
            <a:ext cx="5288458" cy="302848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4"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975356" y="5949280"/>
            <a:ext cx="864096" cy="792088"/>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007604" y="4221088"/>
            <a:ext cx="864096" cy="172819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251520" y="1052736"/>
            <a:ext cx="6336704" cy="1200329"/>
          </a:xfrm>
          <a:prstGeom prst="rect">
            <a:avLst/>
          </a:prstGeom>
          <a:noFill/>
        </p:spPr>
        <p:txBody>
          <a:bodyPr wrap="square" rtlCol="0">
            <a:spAutoFit/>
          </a:bodyPr>
          <a:lstStyle/>
          <a:p>
            <a:pPr lvl="0">
              <a:buBlip>
                <a:blip r:embed="rId5"/>
              </a:buBlip>
            </a:pPr>
            <a:r>
              <a:rPr lang="de-DE" dirty="0" smtClean="0">
                <a:solidFill>
                  <a:prstClr val="black"/>
                </a:solidFill>
              </a:rPr>
              <a:t>Gefahrenpiktogramm, Signalwort, H-&amp; P-Hinweise nach GHS</a:t>
            </a:r>
          </a:p>
          <a:p>
            <a:pPr lvl="0">
              <a:buBlip>
                <a:blip r:embed="rId5"/>
              </a:buBlip>
            </a:pPr>
            <a:r>
              <a:rPr lang="de-DE" dirty="0" smtClean="0">
                <a:solidFill>
                  <a:prstClr val="black"/>
                </a:solidFill>
              </a:rPr>
              <a:t>Hinweis auf ein KMR-Stoff</a:t>
            </a:r>
          </a:p>
          <a:p>
            <a:pPr lvl="0">
              <a:buBlip>
                <a:blip r:embed="rId5"/>
              </a:buBlip>
            </a:pPr>
            <a:r>
              <a:rPr lang="de-DE" dirty="0" smtClean="0">
                <a:solidFill>
                  <a:prstClr val="black"/>
                </a:solidFill>
              </a:rPr>
              <a:t>Sicherheitsdatenblatt, Betriebsanweisung</a:t>
            </a:r>
          </a:p>
          <a:p>
            <a:endParaRPr lang="de-DE" i="1" dirty="0" smtClean="0"/>
          </a:p>
        </p:txBody>
      </p:sp>
      <p:sp>
        <p:nvSpPr>
          <p:cNvPr id="16" name="Textfeld 15"/>
          <p:cNvSpPr txBox="1"/>
          <p:nvPr/>
        </p:nvSpPr>
        <p:spPr>
          <a:xfrm>
            <a:off x="251520" y="1916832"/>
            <a:ext cx="8424936" cy="1200329"/>
          </a:xfrm>
          <a:prstGeom prst="rect">
            <a:avLst/>
          </a:prstGeom>
          <a:noFill/>
        </p:spPr>
        <p:txBody>
          <a:bodyPr wrap="square" rtlCol="0">
            <a:spAutoFit/>
          </a:bodyPr>
          <a:lstStyle/>
          <a:p>
            <a:pPr lvl="0">
              <a:buBlip>
                <a:blip r:embed="rId5"/>
              </a:buBlip>
            </a:pPr>
            <a:r>
              <a:rPr lang="de-DE" dirty="0" smtClean="0">
                <a:solidFill>
                  <a:prstClr val="black"/>
                </a:solidFill>
              </a:rPr>
              <a:t>Formel/Struktur</a:t>
            </a:r>
          </a:p>
          <a:p>
            <a:pPr lvl="0">
              <a:buBlip>
                <a:blip r:embed="rId5"/>
              </a:buBlip>
            </a:pPr>
            <a:r>
              <a:rPr lang="de-DE" dirty="0" smtClean="0">
                <a:solidFill>
                  <a:prstClr val="black"/>
                </a:solidFill>
              </a:rPr>
              <a:t>Empfohlene Lagertemperatur</a:t>
            </a:r>
          </a:p>
          <a:p>
            <a:pPr lvl="0">
              <a:buBlip>
                <a:blip r:embed="rId5"/>
              </a:buBlip>
            </a:pPr>
            <a:r>
              <a:rPr lang="de-DE" dirty="0" smtClean="0">
                <a:solidFill>
                  <a:prstClr val="black"/>
                </a:solidFill>
              </a:rPr>
              <a:t>Lagerhinweis (LGK / Temperatur)</a:t>
            </a:r>
          </a:p>
          <a:p>
            <a:endParaRPr lang="de-DE" i="1" dirty="0" smtClean="0"/>
          </a:p>
        </p:txBody>
      </p:sp>
      <p:sp>
        <p:nvSpPr>
          <p:cNvPr id="1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17</a:t>
            </a:fld>
            <a:endParaRPr lang="de-DE" dirty="0"/>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2669" y="3332945"/>
            <a:ext cx="5981165" cy="307243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 name="Grafik 19" descr="struktursuche1.jpg"/>
          <p:cNvPicPr>
            <a:picLocks noChangeAspect="1"/>
          </p:cNvPicPr>
          <p:nvPr/>
        </p:nvPicPr>
        <p:blipFill>
          <a:blip r:embed="rId7" cstate="print"/>
          <a:stretch>
            <a:fillRect/>
          </a:stretch>
        </p:blipFill>
        <p:spPr>
          <a:xfrm>
            <a:off x="1018531" y="2852936"/>
            <a:ext cx="2592288" cy="1517512"/>
          </a:xfrm>
          <a:prstGeom prst="rect">
            <a:avLst/>
          </a:prstGeom>
          <a:ln>
            <a:solidFill>
              <a:schemeClr val="tx1"/>
            </a:solidFill>
          </a:ln>
          <a:effectLst>
            <a:outerShdw blurRad="50800" dist="38100" dir="2700000" algn="tl" rotWithShape="0">
              <a:prstClr val="black">
                <a:alpha val="40000"/>
              </a:prstClr>
            </a:outerShdw>
          </a:effectLst>
        </p:spPr>
      </p:pic>
      <p:pic>
        <p:nvPicPr>
          <p:cNvPr id="19" name="Grafik 18" descr="suchkriterien.jpg"/>
          <p:cNvPicPr>
            <a:picLocks noChangeAspect="1"/>
          </p:cNvPicPr>
          <p:nvPr/>
        </p:nvPicPr>
        <p:blipFill>
          <a:blip r:embed="rId8" cstate="print"/>
          <a:stretch>
            <a:fillRect/>
          </a:stretch>
        </p:blipFill>
        <p:spPr>
          <a:xfrm>
            <a:off x="4860032" y="1484784"/>
            <a:ext cx="4036949" cy="1928095"/>
          </a:xfrm>
          <a:prstGeom prst="rect">
            <a:avLst/>
          </a:prstGeom>
          <a:ln>
            <a:solidFill>
              <a:schemeClr val="tx1"/>
            </a:solidFill>
          </a:ln>
          <a:effectLst>
            <a:outerShdw blurRad="50800" dist="38100" dir="2700000" algn="tl" rotWithShape="0">
              <a:prstClr val="black">
                <a:alpha val="40000"/>
              </a:prstClr>
            </a:outerShdw>
          </a:effectLst>
        </p:spPr>
      </p:pic>
      <p:sp>
        <p:nvSpPr>
          <p:cNvPr id="14" name="Ellipse 13"/>
          <p:cNvSpPr/>
          <p:nvPr/>
        </p:nvSpPr>
        <p:spPr>
          <a:xfrm>
            <a:off x="5940152" y="4545124"/>
            <a:ext cx="864096" cy="6480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23528" y="2045747"/>
            <a:ext cx="8424935" cy="2031325"/>
          </a:xfrm>
          <a:prstGeom prst="rect">
            <a:avLst/>
          </a:prstGeom>
          <a:noFill/>
        </p:spPr>
        <p:txBody>
          <a:bodyPr wrap="square" rtlCol="0">
            <a:spAutoFit/>
          </a:bodyPr>
          <a:lstStyle/>
          <a:p>
            <a:r>
              <a:rPr lang="de-DE" b="1" dirty="0" smtClean="0">
                <a:solidFill>
                  <a:srgbClr val="FF0000"/>
                </a:solidFill>
              </a:rPr>
              <a:t>Der Arbeitgeber hat sicherzustellen, dass den</a:t>
            </a:r>
          </a:p>
          <a:p>
            <a:r>
              <a:rPr lang="de-DE" b="1" dirty="0" smtClean="0">
                <a:solidFill>
                  <a:srgbClr val="FF0000"/>
                </a:solidFill>
              </a:rPr>
              <a:t>Beschäftigten eine schriftliche Betriebsanweisung, </a:t>
            </a:r>
          </a:p>
          <a:p>
            <a:r>
              <a:rPr lang="de-DE" b="1" dirty="0" smtClean="0">
                <a:solidFill>
                  <a:srgbClr val="FF0000"/>
                </a:solidFill>
              </a:rPr>
              <a:t>die der Gefährdungsbeurteilung nach § 6</a:t>
            </a:r>
          </a:p>
          <a:p>
            <a:r>
              <a:rPr lang="de-DE" b="1" dirty="0" smtClean="0">
                <a:solidFill>
                  <a:srgbClr val="FF0000"/>
                </a:solidFill>
              </a:rPr>
              <a:t>Rechnung trägt, in einer für die Beschäftigten</a:t>
            </a:r>
          </a:p>
          <a:p>
            <a:r>
              <a:rPr lang="de-DE" b="1" dirty="0" smtClean="0">
                <a:solidFill>
                  <a:srgbClr val="FF0000"/>
                </a:solidFill>
              </a:rPr>
              <a:t>verständlichen Form und Sprache zugänglich</a:t>
            </a:r>
          </a:p>
          <a:p>
            <a:r>
              <a:rPr lang="de-DE" b="1" dirty="0" smtClean="0">
                <a:solidFill>
                  <a:srgbClr val="FF0000"/>
                </a:solidFill>
              </a:rPr>
              <a:t>gemacht wird.</a:t>
            </a:r>
            <a:endParaRPr lang="de-DE" dirty="0" smtClean="0">
              <a:solidFill>
                <a:prstClr val="black"/>
              </a:solidFill>
            </a:endParaRPr>
          </a:p>
          <a:p>
            <a:endParaRPr lang="de-DE" dirty="0"/>
          </a:p>
        </p:txBody>
      </p:sp>
      <p:pic>
        <p:nvPicPr>
          <p:cNvPr id="8" name="Grafik 7" descr="betriebsanweisung2.jpg"/>
          <p:cNvPicPr>
            <a:picLocks noChangeAspect="1"/>
          </p:cNvPicPr>
          <p:nvPr/>
        </p:nvPicPr>
        <p:blipFill>
          <a:blip r:embed="rId4" cstate="print"/>
          <a:stretch>
            <a:fillRect/>
          </a:stretch>
        </p:blipFill>
        <p:spPr>
          <a:xfrm>
            <a:off x="5580112" y="1692354"/>
            <a:ext cx="3209076" cy="4544958"/>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251520" y="3895888"/>
            <a:ext cx="5040560" cy="1477328"/>
          </a:xfrm>
          <a:prstGeom prst="rect">
            <a:avLst/>
          </a:prstGeom>
          <a:noFill/>
        </p:spPr>
        <p:txBody>
          <a:bodyPr wrap="square" rtlCol="0">
            <a:spAutoFit/>
          </a:bodyPr>
          <a:lstStyle/>
          <a:p>
            <a:pPr lvl="0"/>
            <a:r>
              <a:rPr lang="de-DE" dirty="0" smtClean="0">
                <a:solidFill>
                  <a:prstClr val="black"/>
                </a:solidFill>
              </a:rPr>
              <a:t>Die Betriebsanweisung könnte auch elektronisch am entsprechenden Gefahrbereich angezeigt werden (inkl. Angabe der aktuellen</a:t>
            </a:r>
            <a:r>
              <a:rPr lang="de-DE" dirty="0" smtClean="0"/>
              <a:t> maßgeblichen Gefahrstoffe).</a:t>
            </a:r>
            <a:endParaRPr lang="de-DE" dirty="0" smtClean="0">
              <a:solidFill>
                <a:prstClr val="black"/>
              </a:solidFill>
            </a:endParaRPr>
          </a:p>
          <a:p>
            <a:endParaRPr lang="de-DE" dirty="0"/>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18</a:t>
            </a:fld>
            <a:endParaRPr lang="de-DE" dirty="0"/>
          </a:p>
        </p:txBody>
      </p:sp>
      <p:sp>
        <p:nvSpPr>
          <p:cNvPr id="2" name="Rechteck 1"/>
          <p:cNvSpPr/>
          <p:nvPr/>
        </p:nvSpPr>
        <p:spPr>
          <a:xfrm>
            <a:off x="323527" y="971399"/>
            <a:ext cx="8424935" cy="738664"/>
          </a:xfrm>
          <a:prstGeom prst="rect">
            <a:avLst/>
          </a:prstGeom>
        </p:spPr>
        <p:txBody>
          <a:bodyPr wrap="square">
            <a:spAutoFit/>
          </a:bodyPr>
          <a:lstStyle/>
          <a:p>
            <a:r>
              <a:rPr lang="de-DE" sz="2400" b="1" dirty="0">
                <a:solidFill>
                  <a:schemeClr val="tx2"/>
                </a:solidFill>
              </a:rPr>
              <a:t>Gefahrstoffverordnung (</a:t>
            </a:r>
            <a:r>
              <a:rPr lang="de-DE" sz="2400" b="1" dirty="0" smtClean="0">
                <a:solidFill>
                  <a:schemeClr val="tx2"/>
                </a:solidFill>
              </a:rPr>
              <a:t>GefStoffV)</a:t>
            </a:r>
          </a:p>
          <a:p>
            <a:r>
              <a:rPr lang="de-DE" dirty="0" smtClean="0">
                <a:solidFill>
                  <a:schemeClr val="accent1"/>
                </a:solidFill>
              </a:rPr>
              <a:t>§14- Unterrichtung </a:t>
            </a:r>
            <a:r>
              <a:rPr lang="de-DE" dirty="0">
                <a:solidFill>
                  <a:schemeClr val="accent1"/>
                </a:solidFill>
              </a:rPr>
              <a:t>und Unterweisung der </a:t>
            </a:r>
            <a:r>
              <a:rPr lang="de-DE" dirty="0" smtClean="0">
                <a:solidFill>
                  <a:schemeClr val="accent1"/>
                </a:solidFill>
              </a:rPr>
              <a:t>Beschäftigten</a:t>
            </a:r>
            <a:endParaRPr lang="de-DE" dirty="0">
              <a:solidFill>
                <a:schemeClr val="accent1"/>
              </a:solidFill>
            </a:endParaRPr>
          </a:p>
        </p:txBody>
      </p:sp>
      <p:sp>
        <p:nvSpPr>
          <p:cNvPr id="15" name="Textfeld 14"/>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251520" y="3147933"/>
            <a:ext cx="3600400" cy="2585323"/>
          </a:xfrm>
          <a:prstGeom prst="rect">
            <a:avLst/>
          </a:prstGeom>
          <a:noFill/>
        </p:spPr>
        <p:txBody>
          <a:bodyPr wrap="square" rtlCol="0">
            <a:spAutoFit/>
          </a:bodyPr>
          <a:lstStyle/>
          <a:p>
            <a:pPr lvl="0"/>
            <a:r>
              <a:rPr lang="de-DE" b="1" dirty="0" smtClean="0">
                <a:solidFill>
                  <a:srgbClr val="FF0000"/>
                </a:solidFill>
              </a:rPr>
              <a:t>Alarmmeldung</a:t>
            </a:r>
            <a:endParaRPr lang="de-DE" dirty="0" smtClean="0">
              <a:solidFill>
                <a:prstClr val="black"/>
              </a:solidFill>
            </a:endParaRPr>
          </a:p>
          <a:p>
            <a:pPr lvl="0">
              <a:buBlip>
                <a:blip r:embed="rId4"/>
              </a:buBlip>
            </a:pPr>
            <a:r>
              <a:rPr lang="de-DE" dirty="0" smtClean="0">
                <a:solidFill>
                  <a:prstClr val="black"/>
                </a:solidFill>
              </a:rPr>
              <a:t>Bei Überschreitung der gesetzlich vorgeschriebenen Mengen, die im Anhang der Seveso III-Richtline aufgeführt sind.</a:t>
            </a:r>
          </a:p>
          <a:p>
            <a:pPr lvl="0">
              <a:buBlip>
                <a:blip r:embed="rId4"/>
              </a:buBlip>
            </a:pPr>
            <a:r>
              <a:rPr lang="de-DE" dirty="0" smtClean="0">
                <a:solidFill>
                  <a:prstClr val="black"/>
                </a:solidFill>
              </a:rPr>
              <a:t>Bei Nichtbeachtung des Zusammenlagerungskonzept nach TRGS510.</a:t>
            </a:r>
          </a:p>
          <a:p>
            <a:endParaRPr lang="de-DE" i="1" dirty="0" smtClean="0"/>
          </a:p>
        </p:txBody>
      </p:sp>
      <p:pic>
        <p:nvPicPr>
          <p:cNvPr id="8" name="Grafik 7" descr="Raumplatz4.jpg"/>
          <p:cNvPicPr>
            <a:picLocks noChangeAspect="1"/>
          </p:cNvPicPr>
          <p:nvPr/>
        </p:nvPicPr>
        <p:blipFill>
          <a:blip r:embed="rId5" cstate="print"/>
          <a:stretch>
            <a:fillRect/>
          </a:stretch>
        </p:blipFill>
        <p:spPr>
          <a:xfrm>
            <a:off x="3995936" y="2708920"/>
            <a:ext cx="4896542" cy="3734880"/>
          </a:xfrm>
          <a:prstGeom prst="rect">
            <a:avLst/>
          </a:prstGeom>
          <a:ln>
            <a:solidFill>
              <a:schemeClr val="tx1"/>
            </a:solidFill>
          </a:ln>
          <a:effectLst>
            <a:outerShdw blurRad="50800" dist="38100" dir="2700000" algn="tl" rotWithShape="0">
              <a:prstClr val="black">
                <a:alpha val="40000"/>
              </a:prstClr>
            </a:outerShdw>
          </a:effectLst>
        </p:spPr>
      </p:pic>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19</a:t>
            </a:fld>
            <a:endParaRPr lang="de-DE" dirty="0"/>
          </a:p>
        </p:txBody>
      </p:sp>
      <p:sp>
        <p:nvSpPr>
          <p:cNvPr id="11" name="Rechteck 10"/>
          <p:cNvSpPr/>
          <p:nvPr/>
        </p:nvSpPr>
        <p:spPr>
          <a:xfrm>
            <a:off x="323527" y="971399"/>
            <a:ext cx="8424935" cy="1015663"/>
          </a:xfrm>
          <a:prstGeom prst="rect">
            <a:avLst/>
          </a:prstGeom>
        </p:spPr>
        <p:txBody>
          <a:bodyPr wrap="square">
            <a:spAutoFit/>
          </a:bodyPr>
          <a:lstStyle/>
          <a:p>
            <a:r>
              <a:rPr lang="de-DE" sz="2400" b="1" dirty="0" smtClean="0">
                <a:solidFill>
                  <a:schemeClr val="tx2"/>
                </a:solidFill>
              </a:rPr>
              <a:t>Technische Regeln für Gefahrstoffe (TRGS 510)</a:t>
            </a:r>
          </a:p>
          <a:p>
            <a:r>
              <a:rPr lang="de-DE" dirty="0" smtClean="0">
                <a:solidFill>
                  <a:schemeClr val="accent1"/>
                </a:solidFill>
              </a:rPr>
              <a:t>Lagerung von Gefahrstoffen in ortsbeweglichen Behältern</a:t>
            </a:r>
          </a:p>
          <a:p>
            <a:endParaRPr lang="de-DE" b="1" dirty="0">
              <a:solidFill>
                <a:schemeClr val="tx2"/>
              </a:solidFill>
            </a:endParaRPr>
          </a:p>
        </p:txBody>
      </p:sp>
      <p:sp>
        <p:nvSpPr>
          <p:cNvPr id="2" name="Rechteck 1"/>
          <p:cNvSpPr/>
          <p:nvPr/>
        </p:nvSpPr>
        <p:spPr>
          <a:xfrm>
            <a:off x="323526" y="1844824"/>
            <a:ext cx="8424936" cy="1015663"/>
          </a:xfrm>
          <a:prstGeom prst="rect">
            <a:avLst/>
          </a:prstGeom>
        </p:spPr>
        <p:txBody>
          <a:bodyPr wrap="square">
            <a:spAutoFit/>
          </a:bodyPr>
          <a:lstStyle/>
          <a:p>
            <a:pPr lvl="0"/>
            <a:r>
              <a:rPr lang="de-DE" sz="2400" b="1" dirty="0">
                <a:solidFill>
                  <a:schemeClr val="tx2"/>
                </a:solidFill>
              </a:rPr>
              <a:t>EU Richtlinie 2012/18/EU</a:t>
            </a:r>
          </a:p>
          <a:p>
            <a:pPr lvl="0"/>
            <a:r>
              <a:rPr lang="de-DE" dirty="0">
                <a:solidFill>
                  <a:schemeClr val="accent1"/>
                </a:solidFill>
              </a:rPr>
              <a:t>zur Beherrschung der Gefahren schwerer Unfälle mit gefährlichen </a:t>
            </a:r>
            <a:r>
              <a:rPr lang="de-DE" dirty="0" smtClean="0">
                <a:solidFill>
                  <a:schemeClr val="accent1"/>
                </a:solidFill>
              </a:rPr>
              <a:t>Stoffen (Seveso-III-Richtlinie)</a:t>
            </a:r>
            <a:endParaRPr lang="de-DE" dirty="0">
              <a:solidFill>
                <a:schemeClr val="accent1"/>
              </a:solidFill>
            </a:endParaRPr>
          </a:p>
        </p:txBody>
      </p:sp>
      <p:sp>
        <p:nvSpPr>
          <p:cNvPr id="12" name="Textfeld 11"/>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Grafik 4" descr="GoeChem-Schrift.png"/>
          <p:cNvPicPr>
            <a:picLocks noChangeAspect="1"/>
          </p:cNvPicPr>
          <p:nvPr/>
        </p:nvPicPr>
        <p:blipFill>
          <a:blip r:embed="rId2" cstate="print"/>
          <a:stretch>
            <a:fillRect/>
          </a:stretch>
        </p:blipFill>
        <p:spPr>
          <a:xfrm>
            <a:off x="107504" y="116632"/>
            <a:ext cx="2480164" cy="720080"/>
          </a:xfrm>
          <a:prstGeom prst="rect">
            <a:avLst/>
          </a:prstGeom>
        </p:spPr>
      </p:pic>
      <p:cxnSp>
        <p:nvCxnSpPr>
          <p:cNvPr id="6" name="Gerade Verbindung 5"/>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798657" y="116632"/>
            <a:ext cx="1237839"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Themen</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895921"/>
            <a:ext cx="8424936" cy="2031325"/>
          </a:xfrm>
          <a:prstGeom prst="rect">
            <a:avLst/>
          </a:prstGeom>
          <a:noFill/>
        </p:spPr>
        <p:txBody>
          <a:bodyPr wrap="square" rtlCol="0">
            <a:spAutoFit/>
          </a:bodyPr>
          <a:lstStyle/>
          <a:p>
            <a:pPr>
              <a:buBlip>
                <a:blip r:embed="rId3"/>
              </a:buBlip>
            </a:pPr>
            <a:r>
              <a:rPr lang="de-DE" dirty="0" smtClean="0"/>
              <a:t>Einleitung</a:t>
            </a:r>
          </a:p>
          <a:p>
            <a:pPr>
              <a:buBlip>
                <a:blip r:embed="rId3"/>
              </a:buBlip>
            </a:pPr>
            <a:r>
              <a:rPr lang="de-DE" dirty="0" smtClean="0"/>
              <a:t>Rechtsgrundlagen</a:t>
            </a:r>
          </a:p>
          <a:p>
            <a:pPr>
              <a:buBlip>
                <a:blip r:embed="rId3"/>
              </a:buBlip>
            </a:pPr>
            <a:r>
              <a:rPr lang="de-DE" dirty="0" smtClean="0"/>
              <a:t>Organisation, Anmeldung, Registrierung</a:t>
            </a:r>
          </a:p>
          <a:p>
            <a:pPr>
              <a:buBlip>
                <a:blip r:embed="rId3"/>
              </a:buBlip>
            </a:pPr>
            <a:r>
              <a:rPr lang="de-DE" dirty="0" smtClean="0"/>
              <a:t>Verwaltung von Chemikalien, Biologischen Stoffen und Laborbedarf</a:t>
            </a:r>
          </a:p>
          <a:p>
            <a:pPr>
              <a:buBlip>
                <a:blip r:embed="rId3"/>
              </a:buBlip>
            </a:pPr>
            <a:r>
              <a:rPr lang="de-DE" dirty="0" smtClean="0"/>
              <a:t>Beschaffung von </a:t>
            </a:r>
            <a:r>
              <a:rPr lang="de-DE" dirty="0"/>
              <a:t>Chemikalien, Biologischen Stoffen und </a:t>
            </a:r>
            <a:r>
              <a:rPr lang="de-DE" dirty="0" smtClean="0"/>
              <a:t>Laborbedarf</a:t>
            </a:r>
          </a:p>
          <a:p>
            <a:pPr>
              <a:buBlip>
                <a:blip r:embed="rId3"/>
              </a:buBlip>
            </a:pPr>
            <a:r>
              <a:rPr lang="de-DE" dirty="0" smtClean="0"/>
              <a:t>Schnittstelle zum firmeninternen ERP-System</a:t>
            </a:r>
          </a:p>
          <a:p>
            <a:pPr>
              <a:buBlip>
                <a:blip r:embed="rId3"/>
              </a:buBlip>
            </a:pPr>
            <a:endParaRPr lang="de-DE" dirty="0" smtClean="0"/>
          </a:p>
        </p:txBody>
      </p:sp>
    </p:spTree>
    <p:extLst>
      <p:ext uri="{BB962C8B-B14F-4D97-AF65-F5344CB8AC3E}">
        <p14:creationId xmlns:p14="http://schemas.microsoft.com/office/powerpoint/2010/main" val="3460736658"/>
      </p:ext>
    </p:extLst>
  </p:cSld>
  <p:clrMapOvr>
    <a:masterClrMapping/>
  </p:clrMapOvr>
  <p:transition advClick="0" advTm="7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71370" y="3140968"/>
            <a:ext cx="8424936" cy="1200329"/>
          </a:xfrm>
          <a:prstGeom prst="rect">
            <a:avLst/>
          </a:prstGeom>
          <a:noFill/>
        </p:spPr>
        <p:txBody>
          <a:bodyPr wrap="square" rtlCol="0">
            <a:spAutoFit/>
          </a:bodyPr>
          <a:lstStyle/>
          <a:p>
            <a:pPr lvl="0">
              <a:buBlip>
                <a:blip r:embed="rId4"/>
              </a:buBlip>
            </a:pPr>
            <a:r>
              <a:rPr lang="de-DE" dirty="0" smtClean="0">
                <a:solidFill>
                  <a:prstClr val="black"/>
                </a:solidFill>
              </a:rPr>
              <a:t>Hinweis schon bei der Beschaffung des Produktes</a:t>
            </a:r>
          </a:p>
          <a:p>
            <a:pPr lvl="0">
              <a:buBlip>
                <a:blip r:embed="rId4"/>
              </a:buBlip>
            </a:pPr>
            <a:r>
              <a:rPr lang="de-DE" dirty="0" smtClean="0">
                <a:solidFill>
                  <a:prstClr val="black"/>
                </a:solidFill>
              </a:rPr>
              <a:t>Hinweis bei der Chemikaliensuche/ Mein Bestand</a:t>
            </a:r>
          </a:p>
          <a:p>
            <a:pPr lvl="0">
              <a:buBlip>
                <a:blip r:embed="rId4"/>
              </a:buBlip>
            </a:pPr>
            <a:r>
              <a:rPr lang="de-DE" dirty="0" smtClean="0">
                <a:solidFill>
                  <a:prstClr val="black"/>
                </a:solidFill>
              </a:rPr>
              <a:t>Extra Seite für Meldepflichtige Stoffe</a:t>
            </a:r>
          </a:p>
          <a:p>
            <a:pPr lvl="0">
              <a:buBlip>
                <a:blip r:embed="rId4"/>
              </a:buBlip>
            </a:pPr>
            <a:r>
              <a:rPr lang="de-DE" dirty="0" smtClean="0">
                <a:solidFill>
                  <a:prstClr val="black"/>
                </a:solidFill>
              </a:rPr>
              <a:t>Anlagenerstellung für die Bundesopiumstelle</a:t>
            </a:r>
          </a:p>
        </p:txBody>
      </p:sp>
      <p:pic>
        <p:nvPicPr>
          <p:cNvPr id="11" name="Grafik 10" descr="eeh-sial3.jpg"/>
          <p:cNvPicPr>
            <a:picLocks noChangeAspect="1"/>
          </p:cNvPicPr>
          <p:nvPr/>
        </p:nvPicPr>
        <p:blipFill>
          <a:blip r:embed="rId5" cstate="print"/>
          <a:stretch>
            <a:fillRect/>
          </a:stretch>
        </p:blipFill>
        <p:spPr>
          <a:xfrm>
            <a:off x="457200" y="5016061"/>
            <a:ext cx="5760641" cy="1601181"/>
          </a:xfrm>
          <a:prstGeom prst="rect">
            <a:avLst/>
          </a:prstGeom>
          <a:ln>
            <a:solidFill>
              <a:schemeClr val="tx1"/>
            </a:solidFill>
          </a:ln>
          <a:effectLst>
            <a:outerShdw blurRad="50800" dist="38100" dir="2700000" algn="tl" rotWithShape="0">
              <a:prstClr val="black">
                <a:alpha val="40000"/>
              </a:prstClr>
            </a:outerShdw>
          </a:effectLst>
        </p:spPr>
      </p:pic>
      <p:pic>
        <p:nvPicPr>
          <p:cNvPr id="8" name="Grafik 7" descr="btmbericht01.jpg"/>
          <p:cNvPicPr>
            <a:picLocks noChangeAspect="1"/>
          </p:cNvPicPr>
          <p:nvPr/>
        </p:nvPicPr>
        <p:blipFill>
          <a:blip r:embed="rId6" cstate="print"/>
          <a:stretch>
            <a:fillRect/>
          </a:stretch>
        </p:blipFill>
        <p:spPr>
          <a:xfrm>
            <a:off x="3925264" y="4346989"/>
            <a:ext cx="4703307" cy="1309428"/>
          </a:xfrm>
          <a:prstGeom prst="rect">
            <a:avLst/>
          </a:prstGeom>
          <a:ln>
            <a:solidFill>
              <a:schemeClr val="tx1"/>
            </a:solidFill>
          </a:ln>
          <a:effectLst>
            <a:outerShdw blurRad="50800" dist="38100" dir="2700000" algn="tl" rotWithShape="0">
              <a:prstClr val="black">
                <a:alpha val="40000"/>
              </a:prstClr>
            </a:outerShdw>
          </a:effectLst>
        </p:spPr>
      </p:pic>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20</a:t>
            </a:fld>
            <a:endParaRPr lang="de-DE" dirty="0"/>
          </a:p>
        </p:txBody>
      </p:sp>
      <p:sp>
        <p:nvSpPr>
          <p:cNvPr id="12" name="Rechteck 11"/>
          <p:cNvSpPr/>
          <p:nvPr/>
        </p:nvSpPr>
        <p:spPr>
          <a:xfrm>
            <a:off x="323527" y="971399"/>
            <a:ext cx="8424935" cy="738664"/>
          </a:xfrm>
          <a:prstGeom prst="rect">
            <a:avLst/>
          </a:prstGeom>
        </p:spPr>
        <p:txBody>
          <a:bodyPr wrap="square">
            <a:spAutoFit/>
          </a:bodyPr>
          <a:lstStyle/>
          <a:p>
            <a:r>
              <a:rPr lang="de-DE" sz="2400" b="1" dirty="0">
                <a:solidFill>
                  <a:schemeClr val="tx2"/>
                </a:solidFill>
              </a:rPr>
              <a:t>EU Verordnung </a:t>
            </a:r>
            <a:r>
              <a:rPr lang="de-DE" sz="2400" b="1" dirty="0" smtClean="0">
                <a:solidFill>
                  <a:schemeClr val="tx2"/>
                </a:solidFill>
              </a:rPr>
              <a:t>273/2004 (219/2009)</a:t>
            </a:r>
          </a:p>
          <a:p>
            <a:r>
              <a:rPr lang="de-DE" dirty="0" smtClean="0">
                <a:solidFill>
                  <a:schemeClr val="accent1"/>
                </a:solidFill>
              </a:rPr>
              <a:t>Drogenausgangsstoffe</a:t>
            </a:r>
            <a:endParaRPr lang="de-DE" dirty="0">
              <a:solidFill>
                <a:schemeClr val="accent1"/>
              </a:solidFill>
            </a:endParaRPr>
          </a:p>
        </p:txBody>
      </p:sp>
      <p:sp>
        <p:nvSpPr>
          <p:cNvPr id="14" name="Rechteck 13"/>
          <p:cNvSpPr/>
          <p:nvPr/>
        </p:nvSpPr>
        <p:spPr>
          <a:xfrm>
            <a:off x="323528" y="1898248"/>
            <a:ext cx="8424935" cy="1015663"/>
          </a:xfrm>
          <a:prstGeom prst="rect">
            <a:avLst/>
          </a:prstGeom>
        </p:spPr>
        <p:txBody>
          <a:bodyPr wrap="square">
            <a:spAutoFit/>
          </a:bodyPr>
          <a:lstStyle/>
          <a:p>
            <a:r>
              <a:rPr lang="de-DE" sz="2400" b="1" dirty="0" smtClean="0">
                <a:solidFill>
                  <a:schemeClr val="tx2"/>
                </a:solidFill>
              </a:rPr>
              <a:t>Grundstoffüberwachungsgesetz (GÜG)</a:t>
            </a:r>
            <a:endParaRPr lang="de-DE" sz="2400" b="1" dirty="0">
              <a:solidFill>
                <a:schemeClr val="tx2"/>
              </a:solidFill>
            </a:endParaRPr>
          </a:p>
          <a:p>
            <a:r>
              <a:rPr lang="de-DE" dirty="0" smtClean="0">
                <a:solidFill>
                  <a:schemeClr val="accent1"/>
                </a:solidFill>
              </a:rPr>
              <a:t>Gesetz </a:t>
            </a:r>
            <a:r>
              <a:rPr lang="de-DE" dirty="0">
                <a:solidFill>
                  <a:schemeClr val="accent1"/>
                </a:solidFill>
              </a:rPr>
              <a:t>zur Überwachung des Verkehrs mit Grundstoffen, die für die unerlaubte Herstellung von Betäubungsmitteln missbraucht werden können</a:t>
            </a:r>
          </a:p>
        </p:txBody>
      </p:sp>
      <p:sp>
        <p:nvSpPr>
          <p:cNvPr id="17" name="Textfeld 16"/>
          <p:cNvSpPr txBox="1"/>
          <p:nvPr/>
        </p:nvSpPr>
        <p:spPr>
          <a:xfrm>
            <a:off x="3359621" y="188640"/>
            <a:ext cx="5676875"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von Rechtsgrundlagen</a:t>
            </a:r>
            <a:endParaRPr lang="de-DE" sz="2400" b="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2706789" y="188640"/>
            <a:ext cx="643721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Hilfe zur Einhaltung folgender Rechtsgrundlagen</a:t>
            </a:r>
            <a:endParaRPr lang="de-DE" sz="2400" b="1" dirty="0">
              <a:effectLst>
                <a:reflection blurRad="6350" stA="55000" endA="300" endPos="45500" dir="5400000" sy="-100000" algn="bl" rotWithShape="0"/>
              </a:effectLst>
            </a:endParaRPr>
          </a:p>
        </p:txBody>
      </p:sp>
      <p:sp>
        <p:nvSpPr>
          <p:cNvPr id="13" name="Textfeld 12"/>
          <p:cNvSpPr txBox="1"/>
          <p:nvPr/>
        </p:nvSpPr>
        <p:spPr>
          <a:xfrm>
            <a:off x="395536" y="2089879"/>
            <a:ext cx="8424936" cy="2862322"/>
          </a:xfrm>
          <a:prstGeom prst="rect">
            <a:avLst/>
          </a:prstGeom>
          <a:noFill/>
        </p:spPr>
        <p:txBody>
          <a:bodyPr wrap="square" rtlCol="0">
            <a:spAutoFit/>
          </a:bodyPr>
          <a:lstStyle/>
          <a:p>
            <a:pPr lvl="0">
              <a:buBlip>
                <a:blip r:embed="rId4"/>
              </a:buBlip>
            </a:pPr>
            <a:r>
              <a:rPr lang="de-DE" dirty="0" smtClean="0"/>
              <a:t>Global harmonisierte System (GHS) zur Einstufung und Kennzeichnung von Chemikalien</a:t>
            </a:r>
          </a:p>
          <a:p>
            <a:pPr lvl="0">
              <a:buBlip>
                <a:blip r:embed="rId4"/>
              </a:buBlip>
            </a:pPr>
            <a:r>
              <a:rPr lang="de-DE" dirty="0" smtClean="0"/>
              <a:t>Chemiewaffenkonvention der Mitgliedstaaten der Vereinten Nationen (CVK/CWÜ)</a:t>
            </a:r>
          </a:p>
          <a:p>
            <a:pPr lvl="0">
              <a:buBlip>
                <a:blip r:embed="rId4"/>
              </a:buBlip>
            </a:pPr>
            <a:r>
              <a:rPr lang="de-DE" dirty="0" smtClean="0"/>
              <a:t>EU Verordnung 1005/2009 und 291/2011 über Stoffe, die zum Abbau der Ozonschicht führen</a:t>
            </a:r>
          </a:p>
          <a:p>
            <a:pPr lvl="0">
              <a:buBlip>
                <a:blip r:embed="rId4"/>
              </a:buBlip>
            </a:pPr>
            <a:r>
              <a:rPr lang="de-DE" dirty="0"/>
              <a:t>Gesetz über explosionsgefährliche </a:t>
            </a:r>
            <a:r>
              <a:rPr lang="de-DE" dirty="0" smtClean="0"/>
              <a:t>Stoffe</a:t>
            </a:r>
          </a:p>
          <a:p>
            <a:pPr lvl="0">
              <a:buBlip>
                <a:blip r:embed="rId4"/>
              </a:buBlip>
            </a:pPr>
            <a:r>
              <a:rPr lang="de-DE" dirty="0" smtClean="0"/>
              <a:t>Störfall - Verordnung  (12</a:t>
            </a:r>
            <a:r>
              <a:rPr lang="de-DE" dirty="0"/>
              <a:t>. </a:t>
            </a:r>
            <a:r>
              <a:rPr lang="de-DE" dirty="0" smtClean="0"/>
              <a:t>BImSchV)</a:t>
            </a:r>
          </a:p>
          <a:p>
            <a:pPr lvl="0">
              <a:buBlip>
                <a:blip r:embed="rId4"/>
              </a:buBlip>
            </a:pPr>
            <a:r>
              <a:rPr lang="de-DE" dirty="0" smtClean="0"/>
              <a:t>Transportvorschriften (ADR/RID/ADN/IMDG/IATA)</a:t>
            </a:r>
          </a:p>
          <a:p>
            <a:pPr lvl="0">
              <a:buBlip>
                <a:blip r:embed="rId4"/>
              </a:buBlip>
            </a:pPr>
            <a:r>
              <a:rPr lang="de-DE" dirty="0"/>
              <a:t>EU-Verordnung 1925/2017 </a:t>
            </a:r>
            <a:r>
              <a:rPr lang="de-DE" dirty="0" smtClean="0"/>
              <a:t>über zolltarifliche und </a:t>
            </a:r>
            <a:r>
              <a:rPr lang="de-DE" dirty="0"/>
              <a:t>statistische Nomenklatur sowie den Gemeinsamen </a:t>
            </a:r>
            <a:r>
              <a:rPr lang="de-DE" dirty="0" smtClean="0"/>
              <a:t>Zolltarif</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21</a:t>
            </a:fld>
            <a:endParaRPr lang="de-DE" dirty="0"/>
          </a:p>
        </p:txBody>
      </p:sp>
      <p:sp>
        <p:nvSpPr>
          <p:cNvPr id="10" name="Rechteck 9"/>
          <p:cNvSpPr/>
          <p:nvPr/>
        </p:nvSpPr>
        <p:spPr>
          <a:xfrm>
            <a:off x="323527" y="1239143"/>
            <a:ext cx="8424935" cy="461665"/>
          </a:xfrm>
          <a:prstGeom prst="rect">
            <a:avLst/>
          </a:prstGeom>
        </p:spPr>
        <p:txBody>
          <a:bodyPr wrap="square">
            <a:spAutoFit/>
          </a:bodyPr>
          <a:lstStyle/>
          <a:p>
            <a:r>
              <a:rPr lang="de-DE" sz="2400" b="1" dirty="0" smtClean="0">
                <a:solidFill>
                  <a:schemeClr val="tx2"/>
                </a:solidFill>
              </a:rPr>
              <a:t>Weitere Rechtsgrundlagen</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Organisation, Anmeldung, Registrierung</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35048227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12" name="Grafik 11" descr="Schema_Orgaufbau1.JPG"/>
          <p:cNvPicPr>
            <a:picLocks noChangeAspect="1"/>
          </p:cNvPicPr>
          <p:nvPr/>
        </p:nvPicPr>
        <p:blipFill>
          <a:blip r:embed="rId4" cstate="print"/>
          <a:stretch>
            <a:fillRect/>
          </a:stretch>
        </p:blipFill>
        <p:spPr>
          <a:xfrm>
            <a:off x="1763688" y="836712"/>
            <a:ext cx="6345339" cy="5839283"/>
          </a:xfrm>
          <a:prstGeom prst="rect">
            <a:avLst/>
          </a:prstGeom>
          <a:ln>
            <a:solidFill>
              <a:schemeClr val="tx1"/>
            </a:solidFill>
          </a:ln>
          <a:effectLst>
            <a:outerShdw blurRad="50800" dist="38100" dir="2700000" algn="tl" rotWithShape="0">
              <a:prstClr val="black">
                <a:alpha val="40000"/>
              </a:prstClr>
            </a:outerShdw>
          </a:effectLst>
        </p:spPr>
      </p:pic>
      <p:sp>
        <p:nvSpPr>
          <p:cNvPr id="13" name="Textfeld 12"/>
          <p:cNvSpPr txBox="1"/>
          <p:nvPr/>
        </p:nvSpPr>
        <p:spPr>
          <a:xfrm>
            <a:off x="179512" y="980728"/>
            <a:ext cx="3816424" cy="646331"/>
          </a:xfrm>
          <a:prstGeom prst="rect">
            <a:avLst/>
          </a:prstGeom>
          <a:solidFill>
            <a:srgbClr val="FFFF00"/>
          </a:solidFill>
          <a:ln>
            <a:solidFill>
              <a:schemeClr val="bg1"/>
            </a:solidFill>
          </a:ln>
          <a:effectLst>
            <a:softEdge rad="63500"/>
          </a:effectLst>
        </p:spPr>
        <p:txBody>
          <a:bodyPr wrap="square" rtlCol="0">
            <a:spAutoFit/>
          </a:bodyPr>
          <a:lstStyle/>
          <a:p>
            <a:pPr lvl="0"/>
            <a:r>
              <a:rPr lang="de-DE" dirty="0" smtClean="0">
                <a:solidFill>
                  <a:prstClr val="black"/>
                </a:solidFill>
              </a:rPr>
              <a:t>Bis zu 10 Berechtigungsstufen (0-9)</a:t>
            </a:r>
          </a:p>
          <a:p>
            <a:endParaRPr lang="de-DE" i="1" dirty="0" smtClean="0"/>
          </a:p>
        </p:txBody>
      </p:sp>
      <p:sp>
        <p:nvSpPr>
          <p:cNvPr id="8" name="Textfeld 7"/>
          <p:cNvSpPr txBox="1"/>
          <p:nvPr/>
        </p:nvSpPr>
        <p:spPr>
          <a:xfrm>
            <a:off x="4644008" y="188640"/>
            <a:ext cx="430791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Berechtigungsgruppen / -stufen</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23</a:t>
            </a:fld>
            <a:endParaRPr lang="de-DE" dirty="0"/>
          </a:p>
        </p:txBody>
      </p:sp>
    </p:spTree>
    <p:extLst>
      <p:ext uri="{BB962C8B-B14F-4D97-AF65-F5344CB8AC3E}">
        <p14:creationId xmlns:p14="http://schemas.microsoft.com/office/powerpoint/2010/main" val="227018440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4644008" y="188640"/>
            <a:ext cx="430791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Berechtigungsgruppen / -stufen</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24</a:t>
            </a:fld>
            <a:endParaRPr lang="de-DE" dirty="0"/>
          </a:p>
        </p:txBody>
      </p:sp>
      <p:pic>
        <p:nvPicPr>
          <p:cNvPr id="3" name="Grafik 2"/>
          <p:cNvPicPr>
            <a:picLocks noChangeAspect="1"/>
          </p:cNvPicPr>
          <p:nvPr/>
        </p:nvPicPr>
        <p:blipFill rotWithShape="1">
          <a:blip r:embed="rId4"/>
          <a:srcRect l="30708" t="43700" r="29131" b="22701"/>
          <a:stretch/>
        </p:blipFill>
        <p:spPr>
          <a:xfrm>
            <a:off x="2025552" y="3012053"/>
            <a:ext cx="6661248" cy="3134705"/>
          </a:xfrm>
          <a:prstGeom prst="rect">
            <a:avLst/>
          </a:prstGeom>
          <a:ln>
            <a:solidFill>
              <a:schemeClr val="tx1"/>
            </a:solidFill>
          </a:ln>
          <a:effectLst>
            <a:outerShdw blurRad="50800" dist="38100" dir="2700000" algn="tl" rotWithShape="0">
              <a:prstClr val="black">
                <a:alpha val="40000"/>
              </a:prstClr>
            </a:outerShdw>
          </a:effectLst>
        </p:spPr>
      </p:pic>
      <p:sp>
        <p:nvSpPr>
          <p:cNvPr id="11" name="Textfeld 10"/>
          <p:cNvSpPr txBox="1"/>
          <p:nvPr/>
        </p:nvSpPr>
        <p:spPr>
          <a:xfrm>
            <a:off x="395536" y="980728"/>
            <a:ext cx="8496944" cy="2031325"/>
          </a:xfrm>
          <a:prstGeom prst="rect">
            <a:avLst/>
          </a:prstGeom>
          <a:noFill/>
        </p:spPr>
        <p:txBody>
          <a:bodyPr wrap="square" rtlCol="0">
            <a:spAutoFit/>
          </a:bodyPr>
          <a:lstStyle/>
          <a:p>
            <a:r>
              <a:rPr lang="de-DE" b="1" dirty="0" smtClean="0"/>
              <a:t>Beispiel von Berechtigungsgruppen einer Forschungsabteilung:</a:t>
            </a:r>
          </a:p>
          <a:p>
            <a:endParaRPr lang="de-DE" dirty="0" smtClean="0"/>
          </a:p>
          <a:p>
            <a:pPr>
              <a:buBlip>
                <a:blip r:embed="rId5"/>
              </a:buBlip>
            </a:pPr>
            <a:r>
              <a:rPr lang="de-DE" dirty="0" smtClean="0">
                <a:solidFill>
                  <a:prstClr val="black"/>
                </a:solidFill>
              </a:rPr>
              <a:t>Abteilungsadministrator</a:t>
            </a:r>
          </a:p>
          <a:p>
            <a:pPr>
              <a:buBlip>
                <a:blip r:embed="rId5"/>
              </a:buBlip>
            </a:pPr>
            <a:r>
              <a:rPr lang="de-DE" dirty="0" smtClean="0">
                <a:solidFill>
                  <a:prstClr val="black"/>
                </a:solidFill>
              </a:rPr>
              <a:t>Mitarbeiter (Doktoranden)</a:t>
            </a:r>
          </a:p>
          <a:p>
            <a:pPr>
              <a:buBlip>
                <a:blip r:embed="rId5"/>
              </a:buBlip>
            </a:pPr>
            <a:r>
              <a:rPr lang="de-DE" dirty="0" smtClean="0">
                <a:solidFill>
                  <a:prstClr val="black"/>
                </a:solidFill>
              </a:rPr>
              <a:t>Mitarbeiter – einkaufsberechtigt (Dauerhafte Mitarbeiter)</a:t>
            </a:r>
          </a:p>
          <a:p>
            <a:pPr>
              <a:buBlip>
                <a:blip r:embed="rId5"/>
              </a:buBlip>
            </a:pPr>
            <a:r>
              <a:rPr lang="de-DE" dirty="0" smtClean="0">
                <a:solidFill>
                  <a:prstClr val="black"/>
                </a:solidFill>
              </a:rPr>
              <a:t>Bachelor - Studenten</a:t>
            </a:r>
          </a:p>
          <a:p>
            <a:pPr>
              <a:buBlip>
                <a:blip r:embed="rId5"/>
              </a:buBlip>
            </a:pPr>
            <a:r>
              <a:rPr lang="de-DE" dirty="0" smtClean="0">
                <a:solidFill>
                  <a:prstClr val="black"/>
                </a:solidFill>
              </a:rPr>
              <a:t>Sekretariat</a:t>
            </a:r>
            <a:endParaRPr lang="de-DE" dirty="0">
              <a:solidFill>
                <a:prstClr val="black"/>
              </a:solidFill>
            </a:endParaRPr>
          </a:p>
        </p:txBody>
      </p:sp>
    </p:spTree>
    <p:extLst>
      <p:ext uri="{BB962C8B-B14F-4D97-AF65-F5344CB8AC3E}">
        <p14:creationId xmlns:p14="http://schemas.microsoft.com/office/powerpoint/2010/main" val="35483555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95536" y="980728"/>
            <a:ext cx="8496944" cy="3970318"/>
          </a:xfrm>
          <a:prstGeom prst="rect">
            <a:avLst/>
          </a:prstGeom>
          <a:noFill/>
        </p:spPr>
        <p:txBody>
          <a:bodyPr wrap="square" rtlCol="0">
            <a:spAutoFit/>
          </a:bodyPr>
          <a:lstStyle/>
          <a:p>
            <a:r>
              <a:rPr lang="de-DE" b="1" dirty="0" smtClean="0"/>
              <a:t>Einstellungen im Abteilungsprofil:</a:t>
            </a:r>
          </a:p>
          <a:p>
            <a:endParaRPr lang="de-DE" dirty="0" smtClean="0"/>
          </a:p>
          <a:p>
            <a:pPr>
              <a:buBlip>
                <a:blip r:embed="rId4"/>
              </a:buBlip>
            </a:pPr>
            <a:r>
              <a:rPr lang="de-DE" dirty="0" smtClean="0">
                <a:solidFill>
                  <a:prstClr val="black"/>
                </a:solidFill>
              </a:rPr>
              <a:t>Benachrichtigungseinstellungen</a:t>
            </a:r>
          </a:p>
          <a:p>
            <a:pPr>
              <a:buBlip>
                <a:blip r:embed="rId4"/>
              </a:buBlip>
            </a:pPr>
            <a:r>
              <a:rPr lang="de-DE" dirty="0" smtClean="0">
                <a:solidFill>
                  <a:prstClr val="black"/>
                </a:solidFill>
              </a:rPr>
              <a:t>Berechtigungsgruppen</a:t>
            </a:r>
          </a:p>
          <a:p>
            <a:pPr>
              <a:buBlip>
                <a:blip r:embed="rId4"/>
              </a:buBlip>
            </a:pPr>
            <a:r>
              <a:rPr lang="de-DE" dirty="0" smtClean="0">
                <a:solidFill>
                  <a:prstClr val="black"/>
                </a:solidFill>
              </a:rPr>
              <a:t>Kooperationspartner</a:t>
            </a:r>
          </a:p>
          <a:p>
            <a:pPr>
              <a:buBlip>
                <a:blip r:embed="rId4"/>
              </a:buBlip>
            </a:pPr>
            <a:r>
              <a:rPr lang="de-DE" dirty="0" smtClean="0">
                <a:solidFill>
                  <a:prstClr val="black"/>
                </a:solidFill>
              </a:rPr>
              <a:t>Etiketteneinstellungen</a:t>
            </a:r>
          </a:p>
          <a:p>
            <a:pPr>
              <a:buBlip>
                <a:blip r:embed="rId4"/>
              </a:buBlip>
            </a:pPr>
            <a:r>
              <a:rPr lang="de-DE" dirty="0" smtClean="0">
                <a:solidFill>
                  <a:prstClr val="black"/>
                </a:solidFill>
              </a:rPr>
              <a:t>Lieferanschrift</a:t>
            </a:r>
            <a:endParaRPr lang="de-DE" dirty="0">
              <a:solidFill>
                <a:prstClr val="black"/>
              </a:solidFill>
            </a:endParaRPr>
          </a:p>
          <a:p>
            <a:pPr>
              <a:buBlip>
                <a:blip r:embed="rId4"/>
              </a:buBlip>
            </a:pPr>
            <a:r>
              <a:rPr lang="de-DE" dirty="0" smtClean="0">
                <a:solidFill>
                  <a:prstClr val="black"/>
                </a:solidFill>
              </a:rPr>
              <a:t>Rechnungsanschrift</a:t>
            </a:r>
            <a:endParaRPr lang="de-DE" dirty="0">
              <a:solidFill>
                <a:prstClr val="black"/>
              </a:solidFill>
            </a:endParaRPr>
          </a:p>
          <a:p>
            <a:pPr>
              <a:buBlip>
                <a:blip r:embed="rId4"/>
              </a:buBlip>
            </a:pPr>
            <a:endParaRPr lang="de-DE" dirty="0" smtClean="0">
              <a:solidFill>
                <a:prstClr val="black"/>
              </a:solidFill>
            </a:endParaRPr>
          </a:p>
          <a:p>
            <a:pPr>
              <a:buBlip>
                <a:blip r:embed="rId4"/>
              </a:buBlip>
            </a:pPr>
            <a:endParaRPr lang="de-DE" dirty="0" smtClean="0">
              <a:solidFill>
                <a:prstClr val="black"/>
              </a:solidFill>
            </a:endParaRPr>
          </a:p>
          <a:p>
            <a:r>
              <a:rPr lang="de-DE" b="1" dirty="0" smtClean="0"/>
              <a:t>Einstellungen im </a:t>
            </a:r>
            <a:r>
              <a:rPr lang="de-DE" b="1" dirty="0" err="1" smtClean="0"/>
              <a:t>Einrichtungssprofil</a:t>
            </a:r>
            <a:r>
              <a:rPr lang="de-DE" b="1" dirty="0" smtClean="0"/>
              <a:t>:</a:t>
            </a:r>
          </a:p>
          <a:p>
            <a:endParaRPr lang="de-DE" dirty="0" smtClean="0"/>
          </a:p>
          <a:p>
            <a:pPr>
              <a:buBlip>
                <a:blip r:embed="rId4"/>
              </a:buBlip>
            </a:pPr>
            <a:r>
              <a:rPr lang="de-DE" dirty="0" smtClean="0">
                <a:solidFill>
                  <a:prstClr val="black"/>
                </a:solidFill>
              </a:rPr>
              <a:t>Zentrale Lieferanschrift</a:t>
            </a:r>
          </a:p>
          <a:p>
            <a:pPr>
              <a:buBlip>
                <a:blip r:embed="rId4"/>
              </a:buBlip>
            </a:pPr>
            <a:r>
              <a:rPr lang="de-DE" dirty="0" smtClean="0">
                <a:solidFill>
                  <a:prstClr val="black"/>
                </a:solidFill>
              </a:rPr>
              <a:t>Zentrale Rechnungsanschrift</a:t>
            </a:r>
          </a:p>
        </p:txBody>
      </p:sp>
      <p:sp>
        <p:nvSpPr>
          <p:cNvPr id="12" name="Textfeld 11"/>
          <p:cNvSpPr txBox="1"/>
          <p:nvPr/>
        </p:nvSpPr>
        <p:spPr>
          <a:xfrm>
            <a:off x="4912008" y="188640"/>
            <a:ext cx="42319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Einrichtungs- &amp; Abteilungsprofil</a:t>
            </a:r>
            <a:endParaRPr lang="de-DE" sz="2400" b="1" dirty="0">
              <a:effectLst>
                <a:reflection blurRad="6350" stA="55000" endA="300" endPos="45500" dir="5400000" sy="-100000" algn="bl" rotWithShape="0"/>
              </a:effectLst>
            </a:endParaRPr>
          </a:p>
        </p:txBody>
      </p: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25</a:t>
            </a:fld>
            <a:endParaRPr lang="de-DE" dirty="0"/>
          </a:p>
        </p:txBody>
      </p:sp>
      <p:pic>
        <p:nvPicPr>
          <p:cNvPr id="11" name="Grafik 10" descr="anwenderverw3.jpg"/>
          <p:cNvPicPr>
            <a:picLocks noChangeAspect="1"/>
          </p:cNvPicPr>
          <p:nvPr/>
        </p:nvPicPr>
        <p:blipFill>
          <a:blip r:embed="rId5" cstate="print"/>
          <a:stretch>
            <a:fillRect/>
          </a:stretch>
        </p:blipFill>
        <p:spPr>
          <a:xfrm>
            <a:off x="4139952" y="1484784"/>
            <a:ext cx="4731788" cy="38799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0276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26</a:t>
            </a:fld>
            <a:endParaRPr lang="de-DE" dirty="0"/>
          </a:p>
        </p:txBody>
      </p:sp>
      <p:sp>
        <p:nvSpPr>
          <p:cNvPr id="14" name="Textfeld 13"/>
          <p:cNvSpPr txBox="1"/>
          <p:nvPr/>
        </p:nvSpPr>
        <p:spPr>
          <a:xfrm>
            <a:off x="4860032" y="116632"/>
            <a:ext cx="380283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Liefer- &amp; Rechnungsadresse</a:t>
            </a:r>
            <a:endParaRPr lang="de-DE" sz="2400" b="1" dirty="0">
              <a:effectLst>
                <a:reflection blurRad="6350" stA="55000" endA="300" endPos="45500" dir="5400000" sy="-100000" algn="bl" rotWithShape="0"/>
              </a:effectLst>
            </a:endParaRPr>
          </a:p>
        </p:txBody>
      </p:sp>
      <p:pic>
        <p:nvPicPr>
          <p:cNvPr id="2" name="Grafik 1" descr="GoeChem - Das Chemikalienkataster und -verwaltungssystem - Mozilla Firefox"/>
          <p:cNvPicPr>
            <a:picLocks noChangeAspect="1"/>
          </p:cNvPicPr>
          <p:nvPr/>
        </p:nvPicPr>
        <p:blipFill rotWithShape="1">
          <a:blip r:embed="rId4">
            <a:extLst>
              <a:ext uri="{28A0092B-C50C-407E-A947-70E740481C1C}">
                <a14:useLocalDpi xmlns:a14="http://schemas.microsoft.com/office/drawing/2010/main" val="0"/>
              </a:ext>
            </a:extLst>
          </a:blip>
          <a:srcRect l="31100" t="35563" r="33376" b="5244"/>
          <a:stretch/>
        </p:blipFill>
        <p:spPr>
          <a:xfrm>
            <a:off x="4499992" y="2564904"/>
            <a:ext cx="4176464" cy="3795850"/>
          </a:xfrm>
          <a:prstGeom prst="rect">
            <a:avLst/>
          </a:prstGeom>
          <a:ln>
            <a:solidFill>
              <a:schemeClr val="tx1"/>
            </a:solidFill>
          </a:ln>
          <a:effectLst>
            <a:outerShdw blurRad="50800" dist="38100" dir="2700000" algn="tl" rotWithShape="0">
              <a:prstClr val="black">
                <a:alpha val="40000"/>
              </a:prstClr>
            </a:outerShdw>
          </a:effectLst>
        </p:spPr>
      </p:pic>
      <p:cxnSp>
        <p:nvCxnSpPr>
          <p:cNvPr id="18" name="Gerade Verbindung mit Pfeil 17"/>
          <p:cNvCxnSpPr/>
          <p:nvPr/>
        </p:nvCxnSpPr>
        <p:spPr>
          <a:xfrm rot="5400000">
            <a:off x="4682801" y="2983146"/>
            <a:ext cx="500066"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4211960" y="4377682"/>
            <a:ext cx="504056" cy="138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3995936" y="6128044"/>
            <a:ext cx="720080" cy="122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 name="Diagramm 4"/>
          <p:cNvGraphicFramePr/>
          <p:nvPr>
            <p:extLst>
              <p:ext uri="{D42A27DB-BD31-4B8C-83A1-F6EECF244321}">
                <p14:modId xmlns:p14="http://schemas.microsoft.com/office/powerpoint/2010/main" val="4252459791"/>
              </p:ext>
            </p:extLst>
          </p:nvPr>
        </p:nvGraphicFramePr>
        <p:xfrm>
          <a:off x="658136" y="961343"/>
          <a:ext cx="8004731" cy="144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Textfeld 29"/>
          <p:cNvSpPr txBox="1"/>
          <p:nvPr/>
        </p:nvSpPr>
        <p:spPr>
          <a:xfrm>
            <a:off x="611560" y="2041965"/>
            <a:ext cx="8496944" cy="369332"/>
          </a:xfrm>
          <a:prstGeom prst="rect">
            <a:avLst/>
          </a:prstGeom>
          <a:noFill/>
        </p:spPr>
        <p:txBody>
          <a:bodyPr wrap="square" rtlCol="0">
            <a:spAutoFit/>
          </a:bodyPr>
          <a:lstStyle/>
          <a:p>
            <a:r>
              <a:rPr lang="de-DE" b="1" dirty="0" smtClean="0">
                <a:solidFill>
                  <a:prstClr val="black"/>
                </a:solidFill>
              </a:rPr>
              <a:t>Die Erstellung von Adressen kann gesperrt werden</a:t>
            </a:r>
            <a:endParaRPr lang="de-DE" b="1" dirty="0" smtClean="0"/>
          </a:p>
        </p:txBody>
      </p:sp>
      <p:sp>
        <p:nvSpPr>
          <p:cNvPr id="31" name="Textfeld 30"/>
          <p:cNvSpPr txBox="1"/>
          <p:nvPr/>
        </p:nvSpPr>
        <p:spPr>
          <a:xfrm>
            <a:off x="457200" y="2680614"/>
            <a:ext cx="3600400" cy="258532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solidFill>
              <a:schemeClr val="tx1"/>
            </a:solidFill>
          </a:ln>
          <a:effectLst>
            <a:outerShdw blurRad="50800" dist="38100" dir="2700000" algn="tl" rotWithShape="0">
              <a:prstClr val="black">
                <a:alpha val="40000"/>
              </a:prstClr>
            </a:outerShdw>
          </a:effectLst>
        </p:spPr>
        <p:txBody>
          <a:bodyPr wrap="square" rtlCol="0">
            <a:spAutoFit/>
          </a:bodyPr>
          <a:lstStyle/>
          <a:p>
            <a:pPr lvl="0"/>
            <a:r>
              <a:rPr lang="de-DE" b="1" dirty="0" smtClean="0"/>
              <a:t>Nachteil für Adressen auf Anwenderebene</a:t>
            </a:r>
          </a:p>
          <a:p>
            <a:pPr lvl="0"/>
            <a:endParaRPr lang="de-DE" dirty="0" smtClean="0"/>
          </a:p>
          <a:p>
            <a:pPr lvl="0"/>
            <a:r>
              <a:rPr lang="de-DE" dirty="0" smtClean="0"/>
              <a:t>Jeder Anwender müsste (Abhängig von der Datenverarbeitungsart des Händlers) seine Adressen ggf. mit den zugewiesenen Kundennummern des Händlers verknüpfen</a:t>
            </a:r>
            <a:endParaRPr lang="de-DE" i="1" dirty="0" smtClean="0"/>
          </a:p>
        </p:txBody>
      </p:sp>
    </p:spTree>
    <p:extLst>
      <p:ext uri="{BB962C8B-B14F-4D97-AF65-F5344CB8AC3E}">
        <p14:creationId xmlns:p14="http://schemas.microsoft.com/office/powerpoint/2010/main" val="68933508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kndnr1.jpg"/>
          <p:cNvPicPr/>
          <p:nvPr/>
        </p:nvPicPr>
        <p:blipFill>
          <a:blip r:embed="rId3" cstate="print"/>
          <a:stretch>
            <a:fillRect/>
          </a:stretch>
        </p:blipFill>
        <p:spPr>
          <a:xfrm>
            <a:off x="4993640" y="1428866"/>
            <a:ext cx="3119120" cy="1510030"/>
          </a:xfrm>
          <a:prstGeom prst="rect">
            <a:avLst/>
          </a:prstGeom>
          <a:ln w="9525">
            <a:solidFill>
              <a:schemeClr val="tx1"/>
            </a:solidFill>
          </a:ln>
          <a:effectLst>
            <a:outerShdw blurRad="50800" dist="38100" dir="2700000" algn="tl" rotWithShape="0">
              <a:prstClr val="black">
                <a:alpha val="40000"/>
              </a:prstClr>
            </a:outerShdw>
          </a:effectLst>
        </p:spPr>
      </p:pic>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4"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27</a:t>
            </a:fld>
            <a:endParaRPr lang="de-DE" dirty="0"/>
          </a:p>
        </p:txBody>
      </p:sp>
      <p:sp>
        <p:nvSpPr>
          <p:cNvPr id="14" name="Textfeld 13"/>
          <p:cNvSpPr txBox="1"/>
          <p:nvPr/>
        </p:nvSpPr>
        <p:spPr>
          <a:xfrm>
            <a:off x="6435076" y="116632"/>
            <a:ext cx="245740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Kundennummern</a:t>
            </a:r>
            <a:endParaRPr lang="de-DE" sz="2400" b="1" dirty="0">
              <a:effectLst>
                <a:reflection blurRad="6350" stA="55000" endA="300" endPos="45500" dir="5400000" sy="-100000" algn="bl" rotWithShape="0"/>
              </a:effectLst>
            </a:endParaRPr>
          </a:p>
        </p:txBody>
      </p:sp>
      <p:sp>
        <p:nvSpPr>
          <p:cNvPr id="17" name="Textfeld 16"/>
          <p:cNvSpPr txBox="1"/>
          <p:nvPr/>
        </p:nvSpPr>
        <p:spPr>
          <a:xfrm>
            <a:off x="395536" y="1962706"/>
            <a:ext cx="4464496" cy="1477328"/>
          </a:xfrm>
          <a:prstGeom prst="rect">
            <a:avLst/>
          </a:prstGeom>
          <a:noFill/>
        </p:spPr>
        <p:txBody>
          <a:bodyPr wrap="square" rtlCol="0">
            <a:spAutoFit/>
          </a:bodyPr>
          <a:lstStyle/>
          <a:p>
            <a:pPr marL="342900" indent="-342900">
              <a:buFont typeface="+mj-lt"/>
              <a:buAutoNum type="arabicPeriod"/>
            </a:pPr>
            <a:r>
              <a:rPr lang="de-DE" dirty="0" smtClean="0"/>
              <a:t>Adressart auswählen</a:t>
            </a:r>
          </a:p>
          <a:p>
            <a:pPr marL="342900" indent="-342900">
              <a:buFont typeface="+mj-lt"/>
              <a:buAutoNum type="arabicPeriod"/>
            </a:pPr>
            <a:r>
              <a:rPr lang="de-DE" dirty="0" smtClean="0"/>
              <a:t>Adresse auswählen</a:t>
            </a:r>
          </a:p>
          <a:p>
            <a:pPr marL="342900" indent="-342900">
              <a:buFont typeface="+mj-lt"/>
              <a:buAutoNum type="arabicPeriod"/>
            </a:pPr>
            <a:r>
              <a:rPr lang="de-DE" dirty="0" smtClean="0"/>
              <a:t>Verfügbare Kundennummern von den Händlern zur Adresse hinzufügen</a:t>
            </a:r>
          </a:p>
          <a:p>
            <a:pPr marL="342900" indent="-342900">
              <a:buFont typeface="+mj-lt"/>
              <a:buAutoNum type="arabicPeriod"/>
            </a:pPr>
            <a:endParaRPr lang="de-DE" dirty="0" smtClean="0"/>
          </a:p>
        </p:txBody>
      </p:sp>
      <p:cxnSp>
        <p:nvCxnSpPr>
          <p:cNvPr id="19" name="Gerade Verbindung mit Pfeil 18"/>
          <p:cNvCxnSpPr/>
          <p:nvPr/>
        </p:nvCxnSpPr>
        <p:spPr>
          <a:xfrm flipH="1" flipV="1">
            <a:off x="6633749" y="2461329"/>
            <a:ext cx="720080" cy="13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6082899" y="4980627"/>
            <a:ext cx="0" cy="4645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Grafik 19" descr="kndnr2.jpg"/>
          <p:cNvPicPr/>
          <p:nvPr/>
        </p:nvPicPr>
        <p:blipFill>
          <a:blip r:embed="rId5" cstate="print"/>
          <a:stretch>
            <a:fillRect/>
          </a:stretch>
        </p:blipFill>
        <p:spPr>
          <a:xfrm>
            <a:off x="5849312" y="3191042"/>
            <a:ext cx="2611120" cy="1711960"/>
          </a:xfrm>
          <a:prstGeom prst="rect">
            <a:avLst/>
          </a:prstGeom>
          <a:ln w="9525">
            <a:solidFill>
              <a:schemeClr val="tx1"/>
            </a:solidFill>
          </a:ln>
          <a:effectLst>
            <a:outerShdw blurRad="50800" dist="38100" dir="2700000" algn="tl" rotWithShape="0">
              <a:prstClr val="black">
                <a:alpha val="40000"/>
              </a:prstClr>
            </a:outerShdw>
          </a:effectLst>
        </p:spPr>
      </p:pic>
      <p:pic>
        <p:nvPicPr>
          <p:cNvPr id="22" name="Grafik 21"/>
          <p:cNvPicPr>
            <a:picLocks noChangeAspect="1"/>
          </p:cNvPicPr>
          <p:nvPr/>
        </p:nvPicPr>
        <p:blipFill rotWithShape="1">
          <a:blip r:embed="rId6" cstate="print">
            <a:extLst>
              <a:ext uri="{28A0092B-C50C-407E-A947-70E740481C1C}">
                <a14:useLocalDpi xmlns:a14="http://schemas.microsoft.com/office/drawing/2010/main" val="0"/>
              </a:ext>
            </a:extLst>
          </a:blip>
          <a:srcRect l="31250" t="48207" r="20304" b="15875"/>
          <a:stretch/>
        </p:blipFill>
        <p:spPr bwMode="auto">
          <a:xfrm>
            <a:off x="251520" y="4209502"/>
            <a:ext cx="5239082" cy="2118282"/>
          </a:xfrm>
          <a:prstGeom prst="rect">
            <a:avLst/>
          </a:prstGeom>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cxnSp>
        <p:nvCxnSpPr>
          <p:cNvPr id="23" name="Gerade Verbindung mit Pfeil 22"/>
          <p:cNvCxnSpPr/>
          <p:nvPr/>
        </p:nvCxnSpPr>
        <p:spPr>
          <a:xfrm flipH="1" flipV="1">
            <a:off x="4706631" y="6165304"/>
            <a:ext cx="720080" cy="13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36320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9" name="Grafik 8" descr="Aufbau.jpg"/>
          <p:cNvPicPr>
            <a:picLocks noChangeAspect="1"/>
          </p:cNvPicPr>
          <p:nvPr/>
        </p:nvPicPr>
        <p:blipFill>
          <a:blip r:embed="rId4" cstate="print"/>
          <a:stretch>
            <a:fillRect/>
          </a:stretch>
        </p:blipFill>
        <p:spPr>
          <a:xfrm>
            <a:off x="787580" y="2564904"/>
            <a:ext cx="7600844" cy="3909006"/>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395536" y="1196752"/>
            <a:ext cx="8424936" cy="923330"/>
          </a:xfrm>
          <a:prstGeom prst="rect">
            <a:avLst/>
          </a:prstGeom>
          <a:noFill/>
        </p:spPr>
        <p:txBody>
          <a:bodyPr wrap="square" rtlCol="0">
            <a:spAutoFit/>
          </a:bodyPr>
          <a:lstStyle/>
          <a:p>
            <a:pPr lvl="0">
              <a:buBlip>
                <a:blip r:embed="rId5"/>
              </a:buBlip>
            </a:pPr>
            <a:r>
              <a:rPr lang="de-DE" dirty="0" smtClean="0">
                <a:solidFill>
                  <a:prstClr val="black"/>
                </a:solidFill>
              </a:rPr>
              <a:t>Jede Einrichtung oder Abteilung hat sein eigenes Profil</a:t>
            </a:r>
          </a:p>
          <a:p>
            <a:pPr lvl="0">
              <a:buBlip>
                <a:blip r:embed="rId5"/>
              </a:buBlip>
            </a:pPr>
            <a:r>
              <a:rPr lang="de-DE" dirty="0" smtClean="0">
                <a:solidFill>
                  <a:prstClr val="black"/>
                </a:solidFill>
              </a:rPr>
              <a:t>Einrichtungsübergreifende Kooperationen sind möglich</a:t>
            </a:r>
          </a:p>
          <a:p>
            <a:endParaRPr lang="de-DE" i="1" dirty="0" smtClean="0"/>
          </a:p>
        </p:txBody>
      </p:sp>
      <p:sp>
        <p:nvSpPr>
          <p:cNvPr id="8" name="Textfeld 7"/>
          <p:cNvSpPr txBox="1"/>
          <p:nvPr/>
        </p:nvSpPr>
        <p:spPr>
          <a:xfrm>
            <a:off x="4860032" y="188640"/>
            <a:ext cx="4248599"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Eigenständige Abteilungsregeln</a:t>
            </a:r>
            <a:endParaRPr lang="de-DE" sz="2400" b="1" dirty="0">
              <a:effectLst>
                <a:reflection blurRad="6350" stA="55000" endA="300" endPos="45500" dir="5400000" sy="-100000" algn="bl" rotWithShape="0"/>
              </a:effectLst>
            </a:endParaRPr>
          </a:p>
        </p:txBody>
      </p:sp>
      <p:sp>
        <p:nvSpPr>
          <p:cNvPr id="12"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28</a:t>
            </a:fld>
            <a:endParaRPr lang="de-DE" dirty="0"/>
          </a:p>
        </p:txBody>
      </p:sp>
    </p:spTree>
    <p:extLst>
      <p:ext uri="{BB962C8B-B14F-4D97-AF65-F5344CB8AC3E}">
        <p14:creationId xmlns:p14="http://schemas.microsoft.com/office/powerpoint/2010/main" val="28331339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585286" y="188640"/>
            <a:ext cx="255871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Räume und Plätze</a:t>
            </a:r>
            <a:endParaRPr lang="de-DE" sz="2400" b="1" dirty="0">
              <a:effectLst>
                <a:reflection blurRad="6350" stA="55000" endA="300" endPos="45500" dir="5400000" sy="-100000" algn="bl" rotWithShape="0"/>
              </a:effectLst>
            </a:endParaRPr>
          </a:p>
        </p:txBody>
      </p:sp>
      <p:sp>
        <p:nvSpPr>
          <p:cNvPr id="9" name="Rechteck 8"/>
          <p:cNvSpPr/>
          <p:nvPr/>
        </p:nvSpPr>
        <p:spPr>
          <a:xfrm>
            <a:off x="395536" y="1052736"/>
            <a:ext cx="5904656" cy="646331"/>
          </a:xfrm>
          <a:prstGeom prst="rect">
            <a:avLst/>
          </a:prstGeom>
        </p:spPr>
        <p:txBody>
          <a:bodyPr wrap="square">
            <a:spAutoFit/>
          </a:bodyPr>
          <a:lstStyle/>
          <a:p>
            <a:pPr>
              <a:buBlip>
                <a:blip r:embed="rId4"/>
              </a:buBlip>
            </a:pPr>
            <a:r>
              <a:rPr lang="de-DE" dirty="0" smtClean="0"/>
              <a:t>Zugriffsrechte für jeden Platz einstellbar</a:t>
            </a:r>
          </a:p>
          <a:p>
            <a:pPr>
              <a:buBlip>
                <a:blip r:embed="rId4"/>
              </a:buBlip>
            </a:pPr>
            <a:r>
              <a:rPr lang="de-DE" dirty="0" smtClean="0"/>
              <a:t>Barcodes für Inventuren oder Transfers</a:t>
            </a: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29</a:t>
            </a:fld>
            <a:endParaRPr lang="de-DE" dirty="0"/>
          </a:p>
        </p:txBody>
      </p:sp>
      <p:pic>
        <p:nvPicPr>
          <p:cNvPr id="3" name="Grafik 2" descr="GoeChem - Das Chemikalienkataster und -verwaltungssystem - Mozilla Firefox"/>
          <p:cNvPicPr>
            <a:picLocks noChangeAspect="1"/>
          </p:cNvPicPr>
          <p:nvPr/>
        </p:nvPicPr>
        <p:blipFill rotWithShape="1">
          <a:blip r:embed="rId5">
            <a:extLst>
              <a:ext uri="{28A0092B-C50C-407E-A947-70E740481C1C}">
                <a14:useLocalDpi xmlns:a14="http://schemas.microsoft.com/office/drawing/2010/main" val="0"/>
              </a:ext>
            </a:extLst>
          </a:blip>
          <a:srcRect l="31100" t="31232" r="24013"/>
          <a:stretch/>
        </p:blipFill>
        <p:spPr>
          <a:xfrm>
            <a:off x="361628" y="1886310"/>
            <a:ext cx="4744164" cy="3964499"/>
          </a:xfrm>
          <a:prstGeom prst="rect">
            <a:avLst/>
          </a:prstGeom>
          <a:ln>
            <a:solidFill>
              <a:schemeClr val="tx1"/>
            </a:solidFill>
          </a:ln>
          <a:effectLst>
            <a:outerShdw blurRad="50800" dist="38100" dir="2700000" algn="tl" rotWithShape="0">
              <a:prstClr val="black">
                <a:alpha val="40000"/>
              </a:prstClr>
            </a:outerShdw>
          </a:effectLst>
        </p:spPr>
      </p:pic>
      <p:pic>
        <p:nvPicPr>
          <p:cNvPr id="5" name="Grafik 4" descr="GoeChem - Das Chemikalienkataster und -verwaltungssystem - Mozilla Firefox"/>
          <p:cNvPicPr>
            <a:picLocks noChangeAspect="1"/>
          </p:cNvPicPr>
          <p:nvPr/>
        </p:nvPicPr>
        <p:blipFill rotWithShape="1">
          <a:blip r:embed="rId6">
            <a:extLst>
              <a:ext uri="{28A0092B-C50C-407E-A947-70E740481C1C}">
                <a14:useLocalDpi xmlns:a14="http://schemas.microsoft.com/office/drawing/2010/main" val="0"/>
              </a:ext>
            </a:extLst>
          </a:blip>
          <a:srcRect l="31100" t="50000" r="40550" b="13907"/>
          <a:stretch/>
        </p:blipFill>
        <p:spPr>
          <a:xfrm>
            <a:off x="5364087" y="1886310"/>
            <a:ext cx="3569463" cy="2478794"/>
          </a:xfrm>
          <a:prstGeom prst="rect">
            <a:avLst/>
          </a:prstGeom>
          <a:ln>
            <a:solidFill>
              <a:schemeClr val="tx1"/>
            </a:solidFill>
          </a:ln>
          <a:effectLst>
            <a:outerShdw blurRad="50800" dist="38100" dir="2700000" algn="tl" rotWithShape="0">
              <a:prstClr val="black">
                <a:alpha val="40000"/>
              </a:prstClr>
            </a:outerShdw>
          </a:effectLst>
        </p:spPr>
      </p:pic>
      <p:sp>
        <p:nvSpPr>
          <p:cNvPr id="13" name="Textfeld 12"/>
          <p:cNvSpPr txBox="1"/>
          <p:nvPr/>
        </p:nvSpPr>
        <p:spPr>
          <a:xfrm>
            <a:off x="5364087" y="4593902"/>
            <a:ext cx="3569463"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r>
              <a:rPr lang="de-DE" dirty="0" smtClean="0"/>
              <a:t>Lagerorte können auch durch den Import der Chemikaliendaten automatisiert erstellt werden</a:t>
            </a:r>
            <a:endParaRPr lang="de-DE" i="1" dirty="0" smtClean="0"/>
          </a:p>
        </p:txBody>
      </p:sp>
    </p:spTree>
    <p:extLst>
      <p:ext uri="{BB962C8B-B14F-4D97-AF65-F5344CB8AC3E}">
        <p14:creationId xmlns:p14="http://schemas.microsoft.com/office/powerpoint/2010/main" val="22189339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101290" y="116632"/>
            <a:ext cx="4042710"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Was ist das GoeChem-System</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a:t>
            </a:fld>
            <a:endParaRPr lang="de-DE" dirty="0"/>
          </a:p>
        </p:txBody>
      </p:sp>
      <p:sp>
        <p:nvSpPr>
          <p:cNvPr id="2" name="Ellipse 1"/>
          <p:cNvSpPr/>
          <p:nvPr/>
        </p:nvSpPr>
        <p:spPr>
          <a:xfrm>
            <a:off x="2267744" y="2945191"/>
            <a:ext cx="3456384" cy="14401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smtClean="0"/>
              <a:t>GoeChem</a:t>
            </a:r>
            <a:endParaRPr lang="de-DE" sz="4000" dirty="0"/>
          </a:p>
        </p:txBody>
      </p:sp>
      <p:grpSp>
        <p:nvGrpSpPr>
          <p:cNvPr id="13" name="Gruppieren 12"/>
          <p:cNvGrpSpPr/>
          <p:nvPr/>
        </p:nvGrpSpPr>
        <p:grpSpPr>
          <a:xfrm>
            <a:off x="2892066" y="2133332"/>
            <a:ext cx="2369495" cy="754129"/>
            <a:chOff x="5752047" y="2175247"/>
            <a:chExt cx="2369495" cy="754129"/>
          </a:xfrm>
        </p:grpSpPr>
        <p:sp>
          <p:nvSpPr>
            <p:cNvPr id="3" name="Textfeld 2"/>
            <p:cNvSpPr txBox="1"/>
            <p:nvPr/>
          </p:nvSpPr>
          <p:spPr>
            <a:xfrm>
              <a:off x="5752047" y="2175247"/>
              <a:ext cx="236949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de-DE" dirty="0" smtClean="0"/>
                <a:t>Gefahrstoffverzeichnis</a:t>
              </a:r>
              <a:endParaRPr lang="de-DE" dirty="0"/>
            </a:p>
          </p:txBody>
        </p:sp>
        <p:cxnSp>
          <p:nvCxnSpPr>
            <p:cNvPr id="12" name="Gerade Verbindung mit Pfeil 11"/>
            <p:cNvCxnSpPr/>
            <p:nvPr/>
          </p:nvCxnSpPr>
          <p:spPr>
            <a:xfrm flipV="1">
              <a:off x="6929851" y="2636913"/>
              <a:ext cx="0" cy="2924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uppieren 13"/>
          <p:cNvGrpSpPr/>
          <p:nvPr/>
        </p:nvGrpSpPr>
        <p:grpSpPr>
          <a:xfrm>
            <a:off x="5436096" y="2416455"/>
            <a:ext cx="3016660" cy="944969"/>
            <a:chOff x="5752047" y="2175247"/>
            <a:chExt cx="3016660" cy="944969"/>
          </a:xfrm>
        </p:grpSpPr>
        <p:sp>
          <p:nvSpPr>
            <p:cNvPr id="15" name="Textfeld 14"/>
            <p:cNvSpPr txBox="1"/>
            <p:nvPr/>
          </p:nvSpPr>
          <p:spPr>
            <a:xfrm>
              <a:off x="5752047" y="2175247"/>
              <a:ext cx="3016660"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de-DE" dirty="0" smtClean="0"/>
                <a:t>Warenbeschaffungsplattform</a:t>
              </a:r>
              <a:endParaRPr lang="de-DE" dirty="0"/>
            </a:p>
          </p:txBody>
        </p:sp>
        <p:cxnSp>
          <p:nvCxnSpPr>
            <p:cNvPr id="16" name="Gerade Verbindung mit Pfeil 15"/>
            <p:cNvCxnSpPr/>
            <p:nvPr/>
          </p:nvCxnSpPr>
          <p:spPr>
            <a:xfrm flipV="1">
              <a:off x="5888890" y="2590706"/>
              <a:ext cx="709505" cy="52951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4" name="Gruppieren 23"/>
          <p:cNvGrpSpPr/>
          <p:nvPr/>
        </p:nvGrpSpPr>
        <p:grpSpPr>
          <a:xfrm>
            <a:off x="6312741" y="846715"/>
            <a:ext cx="2696572" cy="1512088"/>
            <a:chOff x="5752047" y="2175247"/>
            <a:chExt cx="2696572" cy="1512088"/>
          </a:xfrm>
        </p:grpSpPr>
        <p:sp>
          <p:nvSpPr>
            <p:cNvPr id="25" name="Textfeld 24"/>
            <p:cNvSpPr txBox="1"/>
            <p:nvPr/>
          </p:nvSpPr>
          <p:spPr>
            <a:xfrm>
              <a:off x="5752047" y="2175247"/>
              <a:ext cx="2696572"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de-DE" dirty="0" err="1" smtClean="0"/>
                <a:t>Onlineshopanbindung</a:t>
              </a:r>
              <a:r>
                <a:rPr lang="de-DE" dirty="0" smtClean="0"/>
                <a:t> per</a:t>
              </a:r>
            </a:p>
            <a:p>
              <a:pPr marL="285750" indent="-285750">
                <a:buFontTx/>
                <a:buChar char="-"/>
              </a:pPr>
              <a:r>
                <a:rPr lang="de-DE" dirty="0" smtClean="0"/>
                <a:t>OCI</a:t>
              </a:r>
            </a:p>
            <a:p>
              <a:pPr marL="285750" indent="-285750">
                <a:buFontTx/>
                <a:buChar char="-"/>
              </a:pPr>
              <a:r>
                <a:rPr lang="de-DE" dirty="0" err="1" smtClean="0"/>
                <a:t>PunchOut</a:t>
              </a:r>
              <a:endParaRPr lang="de-DE" dirty="0"/>
            </a:p>
          </p:txBody>
        </p:sp>
        <p:cxnSp>
          <p:nvCxnSpPr>
            <p:cNvPr id="26" name="Gerade Verbindung mit Pfeil 25"/>
            <p:cNvCxnSpPr/>
            <p:nvPr/>
          </p:nvCxnSpPr>
          <p:spPr>
            <a:xfrm flipV="1">
              <a:off x="6819618" y="3175524"/>
              <a:ext cx="140357" cy="511811"/>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 name="Gruppieren 28"/>
          <p:cNvGrpSpPr/>
          <p:nvPr/>
        </p:nvGrpSpPr>
        <p:grpSpPr>
          <a:xfrm>
            <a:off x="5782276" y="2945191"/>
            <a:ext cx="3227037" cy="1910018"/>
            <a:chOff x="5349897" y="1691438"/>
            <a:chExt cx="3227037" cy="1910018"/>
          </a:xfrm>
        </p:grpSpPr>
        <p:sp>
          <p:nvSpPr>
            <p:cNvPr id="30" name="Textfeld 29"/>
            <p:cNvSpPr txBox="1"/>
            <p:nvPr/>
          </p:nvSpPr>
          <p:spPr>
            <a:xfrm>
              <a:off x="5349897" y="2401127"/>
              <a:ext cx="3227037" cy="120032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de-DE" dirty="0" smtClean="0"/>
                <a:t>Elektronischer Datenaustausch</a:t>
              </a:r>
            </a:p>
            <a:p>
              <a:pPr marL="285750" indent="-285750">
                <a:buFontTx/>
                <a:buChar char="-"/>
              </a:pPr>
              <a:r>
                <a:rPr lang="de-DE" dirty="0" smtClean="0"/>
                <a:t>Bestellaufträgen</a:t>
              </a:r>
            </a:p>
            <a:p>
              <a:pPr marL="285750" indent="-285750">
                <a:buFontTx/>
                <a:buChar char="-"/>
              </a:pPr>
              <a:r>
                <a:rPr lang="de-DE" dirty="0" smtClean="0"/>
                <a:t>Auftragsbestätigungen</a:t>
              </a:r>
            </a:p>
            <a:p>
              <a:pPr marL="285750" indent="-285750">
                <a:buFontTx/>
                <a:buChar char="-"/>
              </a:pPr>
              <a:r>
                <a:rPr lang="de-DE" dirty="0" smtClean="0"/>
                <a:t>Rechnungseingängen</a:t>
              </a:r>
            </a:p>
          </p:txBody>
        </p:sp>
        <p:cxnSp>
          <p:nvCxnSpPr>
            <p:cNvPr id="31" name="Gerade Verbindung mit Pfeil 30"/>
            <p:cNvCxnSpPr/>
            <p:nvPr/>
          </p:nvCxnSpPr>
          <p:spPr>
            <a:xfrm flipV="1">
              <a:off x="6837598" y="1691438"/>
              <a:ext cx="0" cy="709689"/>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4" name="Gruppieren 33"/>
          <p:cNvGrpSpPr/>
          <p:nvPr/>
        </p:nvGrpSpPr>
        <p:grpSpPr>
          <a:xfrm>
            <a:off x="209582" y="2416455"/>
            <a:ext cx="2276008" cy="944969"/>
            <a:chOff x="5752047" y="2175247"/>
            <a:chExt cx="2276008" cy="944969"/>
          </a:xfrm>
        </p:grpSpPr>
        <p:sp>
          <p:nvSpPr>
            <p:cNvPr id="35" name="Textfeld 34"/>
            <p:cNvSpPr txBox="1"/>
            <p:nvPr/>
          </p:nvSpPr>
          <p:spPr>
            <a:xfrm>
              <a:off x="5752047" y="2175247"/>
              <a:ext cx="227600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de-DE" dirty="0" smtClean="0"/>
                <a:t>Betriebsanweisungen</a:t>
              </a:r>
              <a:endParaRPr lang="de-DE" dirty="0"/>
            </a:p>
          </p:txBody>
        </p:sp>
        <p:cxnSp>
          <p:nvCxnSpPr>
            <p:cNvPr id="36" name="Gerade Verbindung mit Pfeil 35"/>
            <p:cNvCxnSpPr/>
            <p:nvPr/>
          </p:nvCxnSpPr>
          <p:spPr>
            <a:xfrm flipH="1" flipV="1">
              <a:off x="6929851" y="2636914"/>
              <a:ext cx="880358" cy="4833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uppieren 39"/>
          <p:cNvGrpSpPr/>
          <p:nvPr/>
        </p:nvGrpSpPr>
        <p:grpSpPr>
          <a:xfrm>
            <a:off x="3528087" y="1289175"/>
            <a:ext cx="1601721" cy="744580"/>
            <a:chOff x="5752047" y="2175247"/>
            <a:chExt cx="1601721" cy="744580"/>
          </a:xfrm>
        </p:grpSpPr>
        <p:sp>
          <p:nvSpPr>
            <p:cNvPr id="41" name="Textfeld 40"/>
            <p:cNvSpPr txBox="1"/>
            <p:nvPr/>
          </p:nvSpPr>
          <p:spPr>
            <a:xfrm>
              <a:off x="5752047" y="2175247"/>
              <a:ext cx="1601721"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de-DE" dirty="0" smtClean="0"/>
                <a:t>Zubereitungen</a:t>
              </a:r>
              <a:endParaRPr lang="de-DE" dirty="0"/>
            </a:p>
          </p:txBody>
        </p:sp>
        <p:cxnSp>
          <p:nvCxnSpPr>
            <p:cNvPr id="42" name="Gerade Verbindung mit Pfeil 41"/>
            <p:cNvCxnSpPr/>
            <p:nvPr/>
          </p:nvCxnSpPr>
          <p:spPr>
            <a:xfrm flipV="1">
              <a:off x="6531155" y="2627364"/>
              <a:ext cx="0" cy="2924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uppieren 54"/>
          <p:cNvGrpSpPr/>
          <p:nvPr/>
        </p:nvGrpSpPr>
        <p:grpSpPr>
          <a:xfrm>
            <a:off x="5101290" y="4385351"/>
            <a:ext cx="3298742" cy="1986685"/>
            <a:chOff x="5101290" y="4385351"/>
            <a:chExt cx="3298742" cy="1986685"/>
          </a:xfrm>
        </p:grpSpPr>
        <p:sp>
          <p:nvSpPr>
            <p:cNvPr id="52" name="Ellipse 51"/>
            <p:cNvSpPr/>
            <p:nvPr/>
          </p:nvSpPr>
          <p:spPr>
            <a:xfrm>
              <a:off x="5951760" y="5332566"/>
              <a:ext cx="2448272" cy="10394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Firmeninternes ERP-System</a:t>
              </a:r>
              <a:endParaRPr lang="de-DE" dirty="0"/>
            </a:p>
          </p:txBody>
        </p:sp>
        <p:cxnSp>
          <p:nvCxnSpPr>
            <p:cNvPr id="54" name="Gerade Verbindung mit Pfeil 53"/>
            <p:cNvCxnSpPr/>
            <p:nvPr/>
          </p:nvCxnSpPr>
          <p:spPr>
            <a:xfrm>
              <a:off x="5101290" y="4385351"/>
              <a:ext cx="982878" cy="104067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 name="Gruppieren 4"/>
          <p:cNvGrpSpPr/>
          <p:nvPr/>
        </p:nvGrpSpPr>
        <p:grpSpPr>
          <a:xfrm>
            <a:off x="168355" y="4149080"/>
            <a:ext cx="3389133" cy="2592288"/>
            <a:chOff x="168355" y="4149080"/>
            <a:chExt cx="3389133" cy="2592288"/>
          </a:xfrm>
        </p:grpSpPr>
        <p:grpSp>
          <p:nvGrpSpPr>
            <p:cNvPr id="43" name="Gruppieren 42"/>
            <p:cNvGrpSpPr/>
            <p:nvPr/>
          </p:nvGrpSpPr>
          <p:grpSpPr>
            <a:xfrm>
              <a:off x="168355" y="4149080"/>
              <a:ext cx="2391680" cy="801380"/>
              <a:chOff x="5752047" y="1743199"/>
              <a:chExt cx="2391680" cy="801380"/>
            </a:xfrm>
          </p:grpSpPr>
          <p:sp>
            <p:nvSpPr>
              <p:cNvPr id="44" name="Textfeld 43"/>
              <p:cNvSpPr txBox="1"/>
              <p:nvPr/>
            </p:nvSpPr>
            <p:spPr>
              <a:xfrm>
                <a:off x="5752047" y="2175247"/>
                <a:ext cx="239168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de-DE" dirty="0" smtClean="0"/>
                  <a:t>Interne Warenausgabe</a:t>
                </a:r>
                <a:endParaRPr lang="de-DE" dirty="0"/>
              </a:p>
            </p:txBody>
          </p:sp>
          <p:cxnSp>
            <p:nvCxnSpPr>
              <p:cNvPr id="45" name="Gerade Verbindung mit Pfeil 44"/>
              <p:cNvCxnSpPr/>
              <p:nvPr/>
            </p:nvCxnSpPr>
            <p:spPr>
              <a:xfrm flipH="1">
                <a:off x="6971079" y="1743199"/>
                <a:ext cx="880357"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8" name="Textfeld 47"/>
            <p:cNvSpPr txBox="1"/>
            <p:nvPr/>
          </p:nvSpPr>
          <p:spPr>
            <a:xfrm>
              <a:off x="168355" y="5075892"/>
              <a:ext cx="182133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de-DE" dirty="0" smtClean="0"/>
                <a:t>Belegungsplaner</a:t>
              </a:r>
              <a:endParaRPr lang="de-DE" dirty="0"/>
            </a:p>
          </p:txBody>
        </p:sp>
        <p:sp>
          <p:nvSpPr>
            <p:cNvPr id="49" name="Textfeld 48"/>
            <p:cNvSpPr txBox="1"/>
            <p:nvPr/>
          </p:nvSpPr>
          <p:spPr>
            <a:xfrm>
              <a:off x="168355" y="5939988"/>
              <a:ext cx="338913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de-DE" dirty="0"/>
                <a:t>Verwaltung von Serviceaufträgen</a:t>
              </a:r>
            </a:p>
          </p:txBody>
        </p:sp>
        <p:sp>
          <p:nvSpPr>
            <p:cNvPr id="50" name="Textfeld 49"/>
            <p:cNvSpPr txBox="1"/>
            <p:nvPr/>
          </p:nvSpPr>
          <p:spPr>
            <a:xfrm>
              <a:off x="168355" y="6372036"/>
              <a:ext cx="141256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dirty="0" smtClean="0"/>
                <a:t>Laborjournal</a:t>
              </a:r>
              <a:endParaRPr lang="de-DE" dirty="0"/>
            </a:p>
          </p:txBody>
        </p:sp>
        <p:sp>
          <p:nvSpPr>
            <p:cNvPr id="37" name="Textfeld 36"/>
            <p:cNvSpPr txBox="1"/>
            <p:nvPr/>
          </p:nvSpPr>
          <p:spPr>
            <a:xfrm>
              <a:off x="168355" y="5517232"/>
              <a:ext cx="216578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de-DE" dirty="0" smtClean="0"/>
                <a:t>Arbeitszeiterfassung</a:t>
              </a:r>
              <a:endParaRPr lang="de-DE"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45024"/>
            <a:ext cx="8568952" cy="864096"/>
          </a:xfrm>
        </p:spPr>
        <p:txBody>
          <a:bodyPr>
            <a:normAutofit fontScale="92500" lnSpcReduction="20000"/>
          </a:bodyPr>
          <a:lstStyle/>
          <a:p>
            <a:r>
              <a:rPr lang="de-DE" dirty="0" smtClean="0">
                <a:solidFill>
                  <a:schemeClr val="tx1"/>
                </a:solidFill>
              </a:rPr>
              <a:t>Verwaltung von Chemikalien, Biologischen Stoffen und Laborbedarf</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129052909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995936" y="116632"/>
            <a:ext cx="493276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Arten der Erfassung für das Kataster</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31</a:t>
            </a:fld>
            <a:endParaRPr lang="de-DE" dirty="0"/>
          </a:p>
        </p:txBody>
      </p:sp>
      <p:sp>
        <p:nvSpPr>
          <p:cNvPr id="3" name="Textfeld 2"/>
          <p:cNvSpPr txBox="1"/>
          <p:nvPr/>
        </p:nvSpPr>
        <p:spPr>
          <a:xfrm>
            <a:off x="2482982" y="3725460"/>
            <a:ext cx="4070217"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de-DE" sz="3200" dirty="0" smtClean="0"/>
              <a:t>Gefahrstoffverzeichnis</a:t>
            </a:r>
            <a:endParaRPr lang="de-DE" sz="3200" dirty="0"/>
          </a:p>
        </p:txBody>
      </p:sp>
      <p:sp>
        <p:nvSpPr>
          <p:cNvPr id="15" name="Textfeld 14"/>
          <p:cNvSpPr txBox="1"/>
          <p:nvPr/>
        </p:nvSpPr>
        <p:spPr>
          <a:xfrm>
            <a:off x="979276" y="1129517"/>
            <a:ext cx="3336683" cy="150810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de-DE" sz="2000" b="1" dirty="0" smtClean="0"/>
              <a:t>Warenbeschaffungsplattform</a:t>
            </a:r>
          </a:p>
          <a:p>
            <a:pPr marL="285750" indent="-285750">
              <a:buFont typeface="Arial" panose="020B0604020202020204" pitchFamily="34" charset="0"/>
              <a:buChar char="•"/>
            </a:pPr>
            <a:r>
              <a:rPr lang="de-DE" dirty="0" err="1" smtClean="0"/>
              <a:t>Onlineshopanbindung</a:t>
            </a:r>
            <a:endParaRPr lang="de-DE" dirty="0" smtClean="0"/>
          </a:p>
          <a:p>
            <a:pPr marL="285750" indent="-285750">
              <a:buFont typeface="Arial" panose="020B0604020202020204" pitchFamily="34" charset="0"/>
              <a:buChar char="•"/>
            </a:pPr>
            <a:r>
              <a:rPr lang="de-DE" dirty="0" smtClean="0"/>
              <a:t>Lokale Katalogsuche</a:t>
            </a:r>
          </a:p>
          <a:p>
            <a:pPr marL="285750" indent="-285750">
              <a:buFont typeface="Arial" panose="020B0604020202020204" pitchFamily="34" charset="0"/>
              <a:buChar char="•"/>
            </a:pPr>
            <a:r>
              <a:rPr lang="de-DE" dirty="0" smtClean="0"/>
              <a:t>Manuelle Erfassung</a:t>
            </a:r>
          </a:p>
          <a:p>
            <a:pPr marL="285750" indent="-285750">
              <a:buFont typeface="Arial" panose="020B0604020202020204" pitchFamily="34" charset="0"/>
              <a:buChar char="•"/>
            </a:pPr>
            <a:r>
              <a:rPr lang="de-DE" dirty="0" smtClean="0"/>
              <a:t>Int. Warenausgabe</a:t>
            </a:r>
            <a:endParaRPr lang="de-DE" dirty="0"/>
          </a:p>
        </p:txBody>
      </p:sp>
      <p:grpSp>
        <p:nvGrpSpPr>
          <p:cNvPr id="24" name="Gruppieren 23"/>
          <p:cNvGrpSpPr/>
          <p:nvPr/>
        </p:nvGrpSpPr>
        <p:grpSpPr>
          <a:xfrm>
            <a:off x="5010245" y="1129517"/>
            <a:ext cx="3085909" cy="2214950"/>
            <a:chOff x="2787170" y="2440012"/>
            <a:chExt cx="3085909" cy="1902512"/>
          </a:xfrm>
        </p:grpSpPr>
        <p:sp>
          <p:nvSpPr>
            <p:cNvPr id="25" name="Textfeld 24"/>
            <p:cNvSpPr txBox="1"/>
            <p:nvPr/>
          </p:nvSpPr>
          <p:spPr>
            <a:xfrm>
              <a:off x="2787170" y="2440012"/>
              <a:ext cx="3085909" cy="81952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de-DE" sz="2000" b="1" dirty="0" smtClean="0"/>
                <a:t>Direkt</a:t>
              </a:r>
            </a:p>
            <a:p>
              <a:pPr marL="285750" indent="-285750">
                <a:buFont typeface="Arial" panose="020B0604020202020204" pitchFamily="34" charset="0"/>
                <a:buChar char="•"/>
              </a:pPr>
              <a:r>
                <a:rPr lang="de-DE" dirty="0" smtClean="0"/>
                <a:t>Tabellenimport (</a:t>
              </a:r>
              <a:r>
                <a:rPr lang="de-DE" dirty="0" err="1" smtClean="0"/>
                <a:t>bsp.</a:t>
              </a:r>
              <a:r>
                <a:rPr lang="de-DE" dirty="0" smtClean="0"/>
                <a:t> Excel)</a:t>
              </a:r>
            </a:p>
            <a:p>
              <a:pPr marL="285750" indent="-285750">
                <a:buFont typeface="Arial" panose="020B0604020202020204" pitchFamily="34" charset="0"/>
                <a:buChar char="•"/>
              </a:pPr>
              <a:r>
                <a:rPr lang="de-DE" dirty="0" smtClean="0"/>
                <a:t>Manuelle Erfassung</a:t>
              </a:r>
            </a:p>
          </p:txBody>
        </p:sp>
        <p:cxnSp>
          <p:nvCxnSpPr>
            <p:cNvPr id="26" name="Gerade Verbindung mit Pfeil 25"/>
            <p:cNvCxnSpPr/>
            <p:nvPr/>
          </p:nvCxnSpPr>
          <p:spPr>
            <a:xfrm flipV="1">
              <a:off x="3507250" y="3591214"/>
              <a:ext cx="691537" cy="75131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3" name="Gruppieren 42"/>
          <p:cNvGrpSpPr/>
          <p:nvPr/>
        </p:nvGrpSpPr>
        <p:grpSpPr>
          <a:xfrm>
            <a:off x="2172522" y="4591637"/>
            <a:ext cx="2237151" cy="1619963"/>
            <a:chOff x="5752047" y="1478614"/>
            <a:chExt cx="2237151" cy="1619963"/>
          </a:xfrm>
        </p:grpSpPr>
        <p:sp>
          <p:nvSpPr>
            <p:cNvPr id="44" name="Textfeld 43"/>
            <p:cNvSpPr txBox="1"/>
            <p:nvPr/>
          </p:nvSpPr>
          <p:spPr>
            <a:xfrm>
              <a:off x="5752047" y="2175247"/>
              <a:ext cx="2237151"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de-DE" dirty="0" smtClean="0"/>
                <a:t>Abruf</a:t>
              </a:r>
            </a:p>
            <a:p>
              <a:pPr marL="285750" indent="-285750">
                <a:buFont typeface="Arial" panose="020B0604020202020204" pitchFamily="34" charset="0"/>
                <a:buChar char="•"/>
              </a:pPr>
              <a:r>
                <a:rPr lang="de-DE" dirty="0" smtClean="0"/>
                <a:t>Sicherheitsdaten</a:t>
              </a:r>
            </a:p>
            <a:p>
              <a:pPr marL="285750" indent="-285750">
                <a:buFont typeface="Arial" panose="020B0604020202020204" pitchFamily="34" charset="0"/>
                <a:buChar char="•"/>
              </a:pPr>
              <a:r>
                <a:rPr lang="de-DE" dirty="0" smtClean="0"/>
                <a:t>Chemikaliendaten</a:t>
              </a:r>
              <a:endParaRPr lang="de-DE" dirty="0"/>
            </a:p>
          </p:txBody>
        </p:sp>
        <p:cxnSp>
          <p:nvCxnSpPr>
            <p:cNvPr id="45" name="Gerade Verbindung mit Pfeil 44"/>
            <p:cNvCxnSpPr/>
            <p:nvPr/>
          </p:nvCxnSpPr>
          <p:spPr>
            <a:xfrm flipH="1">
              <a:off x="7071405" y="1478614"/>
              <a:ext cx="576065" cy="56555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46" name="Gerade Verbindung mit Pfeil 45"/>
          <p:cNvCxnSpPr/>
          <p:nvPr/>
        </p:nvCxnSpPr>
        <p:spPr>
          <a:xfrm>
            <a:off x="3217378" y="2899650"/>
            <a:ext cx="504056" cy="5637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7152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
        <p:nvSpPr>
          <p:cNvPr id="12" name="Textfeld 11"/>
          <p:cNvSpPr txBox="1"/>
          <p:nvPr/>
        </p:nvSpPr>
        <p:spPr>
          <a:xfrm>
            <a:off x="395536" y="1556792"/>
            <a:ext cx="8424936"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Jeder neuer Chemikalieneintrag erhält anhand seiner Produkt-ID und Herstellerangabe oder der CAS-Nummer seine Sicherheitsdaten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32</a:t>
            </a:fld>
            <a:endParaRPr lang="de-DE"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847" y="3140968"/>
            <a:ext cx="5604616" cy="323678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Sicherheitsdaten</a:t>
            </a:r>
            <a:endParaRPr lang="de-DE" sz="2400" b="1" dirty="0">
              <a:solidFill>
                <a:schemeClr val="tx2"/>
              </a:solidFill>
            </a:endParaRPr>
          </a:p>
        </p:txBody>
      </p:sp>
      <p:sp>
        <p:nvSpPr>
          <p:cNvPr id="13" name="Textfeld 12"/>
          <p:cNvSpPr txBox="1"/>
          <p:nvPr/>
        </p:nvSpPr>
        <p:spPr>
          <a:xfrm>
            <a:off x="395536" y="2276872"/>
            <a:ext cx="8424936" cy="369332"/>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Die Sicherheitsdaten werden aus den Sicherheitsdatenblättern ausgelesen</a:t>
            </a:r>
          </a:p>
        </p:txBody>
      </p:sp>
      <p:sp>
        <p:nvSpPr>
          <p:cNvPr id="14" name="Textfeld 13"/>
          <p:cNvSpPr txBox="1"/>
          <p:nvPr/>
        </p:nvSpPr>
        <p:spPr>
          <a:xfrm>
            <a:off x="395536" y="2699628"/>
            <a:ext cx="8424936"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Der Abruf der Sicherheitsdatenblättern erfolgt elektronisch beim Hersteller (oder Händler)</a:t>
            </a:r>
          </a:p>
        </p:txBody>
      </p:sp>
      <p:sp>
        <p:nvSpPr>
          <p:cNvPr id="15" name="Textfeld 14"/>
          <p:cNvSpPr txBox="1"/>
          <p:nvPr/>
        </p:nvSpPr>
        <p:spPr>
          <a:xfrm>
            <a:off x="395536" y="3430741"/>
            <a:ext cx="2520280"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Ein manueller Import ist möglich</a:t>
            </a:r>
          </a:p>
        </p:txBody>
      </p:sp>
    </p:spTree>
    <p:extLst>
      <p:ext uri="{BB962C8B-B14F-4D97-AF65-F5344CB8AC3E}">
        <p14:creationId xmlns:p14="http://schemas.microsoft.com/office/powerpoint/2010/main" val="4038479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33</a:t>
            </a:fld>
            <a:endParaRPr lang="de-DE"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512172"/>
            <a:ext cx="8424935" cy="48655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Textfeld 15"/>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5675193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34</a:t>
            </a:fld>
            <a:endParaRPr lang="de-DE" dirty="0"/>
          </a:p>
        </p:txBody>
      </p:sp>
      <p:grpSp>
        <p:nvGrpSpPr>
          <p:cNvPr id="3" name="Gruppieren 2"/>
          <p:cNvGrpSpPr/>
          <p:nvPr/>
        </p:nvGrpSpPr>
        <p:grpSpPr>
          <a:xfrm>
            <a:off x="107504" y="1772816"/>
            <a:ext cx="8856984" cy="3744416"/>
            <a:chOff x="107504" y="1772816"/>
            <a:chExt cx="8856984" cy="3744416"/>
          </a:xfrm>
        </p:grpSpPr>
        <p:sp>
          <p:nvSpPr>
            <p:cNvPr id="2" name="Rechteck 1"/>
            <p:cNvSpPr/>
            <p:nvPr/>
          </p:nvSpPr>
          <p:spPr>
            <a:xfrm>
              <a:off x="107504" y="1772816"/>
              <a:ext cx="8856984" cy="374441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tx1"/>
                  </a:solidFill>
                </a:ln>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1944899"/>
              <a:ext cx="8424937" cy="328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Ablauf des Abrufs der Sicherheitsdaten</a:t>
            </a:r>
            <a:endParaRPr lang="de-DE" sz="2400" b="1" dirty="0">
              <a:solidFill>
                <a:schemeClr val="tx2"/>
              </a:solidFill>
            </a:endParaRPr>
          </a:p>
        </p:txBody>
      </p:sp>
      <p:sp>
        <p:nvSpPr>
          <p:cNvPr id="12" name="Textfeld 11"/>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19942804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Jeder neuer Chemikalieneintrag erhält anhand seiner CAS-Nummer seine Chemikaliendaten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35</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Chemikaliendaten</a:t>
            </a:r>
            <a:endParaRPr lang="de-DE" sz="2400" b="1" dirty="0">
              <a:solidFill>
                <a:schemeClr val="tx2"/>
              </a:solidFill>
            </a:endParaRPr>
          </a:p>
        </p:txBody>
      </p:sp>
      <p:sp>
        <p:nvSpPr>
          <p:cNvPr id="13" name="Textfeld 12"/>
          <p:cNvSpPr txBox="1"/>
          <p:nvPr/>
        </p:nvSpPr>
        <p:spPr>
          <a:xfrm>
            <a:off x="395536" y="2276872"/>
            <a:ext cx="8424936" cy="369332"/>
          </a:xfrm>
          <a:prstGeom prst="rect">
            <a:avLst/>
          </a:prstGeom>
          <a:noFill/>
        </p:spPr>
        <p:txBody>
          <a:bodyPr wrap="square" rtlCol="0">
            <a:spAutoFit/>
          </a:bodyPr>
          <a:lstStyle/>
          <a:p>
            <a:pPr marL="285750" lvl="0" indent="-285750">
              <a:buFont typeface="Arial" panose="020B0604020202020204" pitchFamily="34" charset="0"/>
              <a:buChar char="•"/>
            </a:pPr>
            <a:r>
              <a:rPr lang="de-DE" dirty="0">
                <a:solidFill>
                  <a:prstClr val="black"/>
                </a:solidFill>
              </a:rPr>
              <a:t>Die Chemikaliendaten werden </a:t>
            </a:r>
            <a:r>
              <a:rPr lang="de-DE" dirty="0" smtClean="0">
                <a:solidFill>
                  <a:prstClr val="black"/>
                </a:solidFill>
              </a:rPr>
              <a:t>aus der </a:t>
            </a:r>
            <a:r>
              <a:rPr lang="de-DE" dirty="0" err="1" smtClean="0">
                <a:solidFill>
                  <a:prstClr val="black"/>
                </a:solidFill>
              </a:rPr>
              <a:t>PubChem</a:t>
            </a:r>
            <a:r>
              <a:rPr lang="de-DE" dirty="0" smtClean="0">
                <a:solidFill>
                  <a:prstClr val="black"/>
                </a:solidFill>
              </a:rPr>
              <a:t>-Datenbank heruntergeladen</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131" y="2924944"/>
            <a:ext cx="6556332" cy="348988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16" name="Textfeld 15"/>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398222601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Betriebsanweisungen können über die Formularmaske erstellt oder als Dokument importiert werden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36</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Betriebsanweisungen</a:t>
            </a:r>
            <a:endParaRPr lang="de-DE" sz="2400" b="1" dirty="0">
              <a:solidFill>
                <a:schemeClr val="tx2"/>
              </a:solidFill>
            </a:endParaRPr>
          </a:p>
        </p:txBody>
      </p:sp>
      <p:sp>
        <p:nvSpPr>
          <p:cNvPr id="13" name="Textfeld 12"/>
          <p:cNvSpPr txBox="1"/>
          <p:nvPr/>
        </p:nvSpPr>
        <p:spPr>
          <a:xfrm>
            <a:off x="395536" y="2276872"/>
            <a:ext cx="8424936" cy="369332"/>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Stoffbezogene </a:t>
            </a:r>
            <a:r>
              <a:rPr lang="de-DE" dirty="0" err="1" smtClean="0">
                <a:solidFill>
                  <a:prstClr val="black"/>
                </a:solidFill>
              </a:rPr>
              <a:t>BetrAnw</a:t>
            </a:r>
            <a:r>
              <a:rPr lang="de-DE" dirty="0" smtClean="0">
                <a:solidFill>
                  <a:prstClr val="black"/>
                </a:solidFill>
              </a:rPr>
              <a:t>. können automatisiert vom System erstellt werden</a:t>
            </a:r>
          </a:p>
        </p:txBody>
      </p:sp>
      <p:sp>
        <p:nvSpPr>
          <p:cNvPr id="14" name="Textfeld 13"/>
          <p:cNvSpPr txBox="1"/>
          <p:nvPr/>
        </p:nvSpPr>
        <p:spPr>
          <a:xfrm>
            <a:off x="395536" y="2699628"/>
            <a:ext cx="8424936" cy="369332"/>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Sicherheitsdaten und Betriebsanweisungen können kreuzverknüpft werden</a:t>
            </a:r>
          </a:p>
        </p:txBody>
      </p:sp>
      <p:sp>
        <p:nvSpPr>
          <p:cNvPr id="15" name="Textfeld 14"/>
          <p:cNvSpPr txBox="1"/>
          <p:nvPr/>
        </p:nvSpPr>
        <p:spPr>
          <a:xfrm>
            <a:off x="395536" y="3212976"/>
            <a:ext cx="3600400"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Spezielle Leseberechtigungen können gesetzt werden</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298129"/>
            <a:ext cx="4577313" cy="33577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Textfeld 15"/>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02986832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646331"/>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Informationen über die Sicherheits- und Chemikaliendaten, sowie die Betriebsanweisung bekommt man über:</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37</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Produktinformationen</a:t>
            </a:r>
            <a:endParaRPr lang="de-DE" sz="2400" b="1" dirty="0">
              <a:solidFill>
                <a:schemeClr val="tx2"/>
              </a:solidFill>
            </a:endParaRPr>
          </a:p>
        </p:txBody>
      </p:sp>
      <p:sp>
        <p:nvSpPr>
          <p:cNvPr id="13" name="Textfeld 12"/>
          <p:cNvSpPr txBox="1"/>
          <p:nvPr/>
        </p:nvSpPr>
        <p:spPr>
          <a:xfrm>
            <a:off x="738986" y="2276872"/>
            <a:ext cx="8424936" cy="1754326"/>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Produktsuche</a:t>
            </a:r>
          </a:p>
          <a:p>
            <a:pPr marL="285750" lvl="0" indent="-285750">
              <a:buFont typeface="Arial" panose="020B0604020202020204" pitchFamily="34" charset="0"/>
              <a:buChar char="•"/>
            </a:pPr>
            <a:r>
              <a:rPr lang="de-DE" dirty="0" smtClean="0">
                <a:solidFill>
                  <a:prstClr val="black"/>
                </a:solidFill>
              </a:rPr>
              <a:t>Bestand nach Lagerorte</a:t>
            </a:r>
          </a:p>
          <a:p>
            <a:pPr marL="285750" lvl="0" indent="-285750">
              <a:buFont typeface="Arial" panose="020B0604020202020204" pitchFamily="34" charset="0"/>
              <a:buChar char="•"/>
            </a:pPr>
            <a:r>
              <a:rPr lang="de-DE" dirty="0" smtClean="0">
                <a:solidFill>
                  <a:prstClr val="black"/>
                </a:solidFill>
              </a:rPr>
              <a:t>Persönlicher Bestand</a:t>
            </a:r>
          </a:p>
          <a:p>
            <a:pPr marL="285750" lvl="0" indent="-285750">
              <a:buFont typeface="Arial" panose="020B0604020202020204" pitchFamily="34" charset="0"/>
              <a:buChar char="•"/>
            </a:pPr>
            <a:r>
              <a:rPr lang="de-DE" dirty="0" smtClean="0">
                <a:solidFill>
                  <a:prstClr val="black"/>
                </a:solidFill>
              </a:rPr>
              <a:t>Produktinformation (ohne Anmeldung)</a:t>
            </a:r>
          </a:p>
          <a:p>
            <a:pPr marL="285750" lvl="0" indent="-285750">
              <a:buFont typeface="Arial" panose="020B0604020202020204" pitchFamily="34" charset="0"/>
              <a:buChar char="•"/>
            </a:pPr>
            <a:r>
              <a:rPr lang="de-DE" dirty="0" smtClean="0">
                <a:solidFill>
                  <a:prstClr val="black"/>
                </a:solidFill>
              </a:rPr>
              <a:t>Produktinformation (für Smartphones)</a:t>
            </a:r>
          </a:p>
          <a:p>
            <a:pPr marL="285750" lvl="0" indent="-285750">
              <a:buFont typeface="Arial" panose="020B0604020202020204" pitchFamily="34" charset="0"/>
              <a:buChar char="•"/>
            </a:pPr>
            <a:r>
              <a:rPr lang="de-DE" dirty="0" smtClean="0">
                <a:solidFill>
                  <a:prstClr val="black"/>
                </a:solidFill>
              </a:rPr>
              <a:t>Wäge- oder Transferterminal</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24" y="2280420"/>
            <a:ext cx="3462139" cy="40048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Textfeld 15"/>
          <p:cNvSpPr txBox="1"/>
          <p:nvPr/>
        </p:nvSpPr>
        <p:spPr>
          <a:xfrm>
            <a:off x="395536" y="4355812"/>
            <a:ext cx="8424936" cy="369332"/>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Über diese Seiten erfolgt auch:</a:t>
            </a:r>
          </a:p>
        </p:txBody>
      </p:sp>
      <p:sp>
        <p:nvSpPr>
          <p:cNvPr id="17" name="Textfeld 16"/>
          <p:cNvSpPr txBox="1"/>
          <p:nvPr/>
        </p:nvSpPr>
        <p:spPr>
          <a:xfrm>
            <a:off x="738986" y="4820959"/>
            <a:ext cx="8424936" cy="1477328"/>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die Produktdatenänderung</a:t>
            </a:r>
          </a:p>
          <a:p>
            <a:pPr marL="285750" lvl="0" indent="-285750">
              <a:buFont typeface="Arial" panose="020B0604020202020204" pitchFamily="34" charset="0"/>
              <a:buChar char="•"/>
            </a:pPr>
            <a:r>
              <a:rPr lang="de-DE" dirty="0" smtClean="0">
                <a:solidFill>
                  <a:prstClr val="black"/>
                </a:solidFill>
              </a:rPr>
              <a:t>der Produkttransfer</a:t>
            </a:r>
          </a:p>
          <a:p>
            <a:pPr marL="285750" lvl="0" indent="-285750">
              <a:buFont typeface="Arial" panose="020B0604020202020204" pitchFamily="34" charset="0"/>
              <a:buChar char="•"/>
            </a:pPr>
            <a:r>
              <a:rPr lang="de-DE" dirty="0" smtClean="0">
                <a:solidFill>
                  <a:prstClr val="black"/>
                </a:solidFill>
              </a:rPr>
              <a:t>die Produktlöschung</a:t>
            </a:r>
          </a:p>
          <a:p>
            <a:pPr marL="285750" lvl="0" indent="-285750">
              <a:buFont typeface="Arial" panose="020B0604020202020204" pitchFamily="34" charset="0"/>
              <a:buChar char="•"/>
            </a:pPr>
            <a:r>
              <a:rPr lang="de-DE" dirty="0" smtClean="0">
                <a:solidFill>
                  <a:prstClr val="black"/>
                </a:solidFill>
              </a:rPr>
              <a:t>das Hinzufügen eines Produktes</a:t>
            </a:r>
          </a:p>
          <a:p>
            <a:pPr marL="285750" lvl="0" indent="-285750">
              <a:buFont typeface="Arial" panose="020B0604020202020204" pitchFamily="34" charset="0"/>
              <a:buChar char="•"/>
            </a:pPr>
            <a:r>
              <a:rPr lang="de-DE" dirty="0" smtClean="0">
                <a:solidFill>
                  <a:prstClr val="black"/>
                </a:solidFill>
              </a:rPr>
              <a:t>der Etikettendruck</a:t>
            </a:r>
          </a:p>
        </p:txBody>
      </p:sp>
      <p:sp>
        <p:nvSpPr>
          <p:cNvPr id="18" name="Textfeld 17"/>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341137406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 Verbindung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4" cstate="print"/>
          <a:srcRect/>
          <a:stretch>
            <a:fillRect/>
          </a:stretch>
        </p:blipFill>
        <p:spPr bwMode="auto">
          <a:xfrm>
            <a:off x="251520" y="1916832"/>
            <a:ext cx="6000792" cy="28313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5" cstate="print"/>
          <a:srcRect/>
          <a:stretch>
            <a:fillRect/>
          </a:stretch>
        </p:blipFill>
        <p:spPr bwMode="auto">
          <a:xfrm>
            <a:off x="2699792" y="3212976"/>
            <a:ext cx="5973191" cy="31570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6" cstate="print"/>
          <a:srcRect/>
          <a:stretch>
            <a:fillRect/>
          </a:stretch>
        </p:blipFill>
        <p:spPr bwMode="auto">
          <a:xfrm>
            <a:off x="4067944" y="908720"/>
            <a:ext cx="4945074" cy="20165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38</a:t>
            </a:fld>
            <a:endParaRPr lang="de-DE" dirty="0"/>
          </a:p>
        </p:txBody>
      </p:sp>
      <p:sp>
        <p:nvSpPr>
          <p:cNvPr id="11" name="Textfeld 10"/>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5789189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369332"/>
          </a:xfrm>
          <a:prstGeom prst="rect">
            <a:avLst/>
          </a:prstGeom>
          <a:noFill/>
        </p:spPr>
        <p:txBody>
          <a:bodyPr wrap="square" rtlCol="0">
            <a:spAutoFit/>
          </a:bodyPr>
          <a:lstStyle/>
          <a:p>
            <a:pPr lvl="0"/>
            <a:r>
              <a:rPr lang="de-DE" dirty="0" smtClean="0">
                <a:solidFill>
                  <a:prstClr val="black"/>
                </a:solidFill>
              </a:rPr>
              <a:t>Weitere Informationen, die nicht aus den Sicherheitsdaten kommen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39</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Produktinformationen</a:t>
            </a:r>
            <a:endParaRPr lang="de-DE" sz="2400" b="1" dirty="0">
              <a:solidFill>
                <a:schemeClr val="tx2"/>
              </a:solidFill>
            </a:endParaRPr>
          </a:p>
        </p:txBody>
      </p:sp>
      <p:sp>
        <p:nvSpPr>
          <p:cNvPr id="13" name="Textfeld 12"/>
          <p:cNvSpPr txBox="1"/>
          <p:nvPr/>
        </p:nvSpPr>
        <p:spPr>
          <a:xfrm>
            <a:off x="467544" y="2106722"/>
            <a:ext cx="3816424" cy="1477328"/>
          </a:xfrm>
          <a:prstGeom prst="rect">
            <a:avLst/>
          </a:prstGeom>
          <a:noFill/>
        </p:spPr>
        <p:txBody>
          <a:bodyPr wrap="square" rtlCol="0">
            <a:spAutoFit/>
          </a:bodyPr>
          <a:lstStyle/>
          <a:p>
            <a:pPr marL="285750" lvl="0" indent="-285750">
              <a:buFont typeface="Arial" panose="020B0604020202020204" pitchFamily="34" charset="0"/>
              <a:buChar char="•"/>
            </a:pPr>
            <a:r>
              <a:rPr lang="de-DE" dirty="0" smtClean="0">
                <a:solidFill>
                  <a:prstClr val="black"/>
                </a:solidFill>
              </a:rPr>
              <a:t>Produkthistorie</a:t>
            </a:r>
          </a:p>
          <a:p>
            <a:pPr marL="285750" lvl="0" indent="-285750">
              <a:buFont typeface="Arial" panose="020B0604020202020204" pitchFamily="34" charset="0"/>
              <a:buChar char="•"/>
            </a:pPr>
            <a:r>
              <a:rPr lang="de-DE" dirty="0" smtClean="0">
                <a:solidFill>
                  <a:prstClr val="black"/>
                </a:solidFill>
              </a:rPr>
              <a:t>Grafischer Mengenverbrauch</a:t>
            </a:r>
          </a:p>
          <a:p>
            <a:pPr marL="285750" lvl="0" indent="-285750">
              <a:buFont typeface="Arial" panose="020B0604020202020204" pitchFamily="34" charset="0"/>
              <a:buChar char="•"/>
            </a:pPr>
            <a:r>
              <a:rPr lang="de-DE" dirty="0" smtClean="0">
                <a:solidFill>
                  <a:prstClr val="black"/>
                </a:solidFill>
              </a:rPr>
              <a:t>Einkaufsdaten</a:t>
            </a:r>
          </a:p>
          <a:p>
            <a:pPr marL="285750" lvl="0" indent="-285750">
              <a:buFont typeface="Arial" panose="020B0604020202020204" pitchFamily="34" charset="0"/>
              <a:buChar char="•"/>
            </a:pPr>
            <a:r>
              <a:rPr lang="de-DE" dirty="0" smtClean="0">
                <a:solidFill>
                  <a:prstClr val="black"/>
                </a:solidFill>
              </a:rPr>
              <a:t>Importierte Dokumente (Analysenzertifikate)</a:t>
            </a:r>
          </a:p>
        </p:txBody>
      </p:sp>
      <p:sp>
        <p:nvSpPr>
          <p:cNvPr id="18" name="Textfeld 17"/>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683" y="4191365"/>
            <a:ext cx="4823195" cy="218996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8683" y="1956855"/>
            <a:ext cx="4836021" cy="197620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102856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89040"/>
            <a:ext cx="6538317" cy="28548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Grafik 4"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6" name="Gerade Verbindung 5"/>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798657" y="116632"/>
            <a:ext cx="117705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Historie</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508591"/>
            <a:ext cx="8424936"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Beauftragung der Verwaltung des Abteilungshandlagers für Chemikalien mit einer effizienteren Suche von Chemikalien (zuvor Karteikasten)</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4306" y="2204864"/>
            <a:ext cx="3946166" cy="234945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Rechteck 10"/>
          <p:cNvSpPr/>
          <p:nvPr/>
        </p:nvSpPr>
        <p:spPr>
          <a:xfrm>
            <a:off x="323527" y="971399"/>
            <a:ext cx="2016225" cy="461665"/>
          </a:xfrm>
          <a:prstGeom prst="rect">
            <a:avLst/>
          </a:prstGeom>
        </p:spPr>
        <p:txBody>
          <a:bodyPr wrap="square">
            <a:spAutoFit/>
          </a:bodyPr>
          <a:lstStyle/>
          <a:p>
            <a:r>
              <a:rPr lang="de-DE" sz="2400" b="1" dirty="0" smtClean="0">
                <a:solidFill>
                  <a:schemeClr val="tx2"/>
                </a:solidFill>
              </a:rPr>
              <a:t>Motivation</a:t>
            </a:r>
          </a:p>
        </p:txBody>
      </p:sp>
      <p:sp>
        <p:nvSpPr>
          <p:cNvPr id="12" name="Textfeld 11"/>
          <p:cNvSpPr txBox="1"/>
          <p:nvPr/>
        </p:nvSpPr>
        <p:spPr>
          <a:xfrm>
            <a:off x="395536" y="2278613"/>
            <a:ext cx="4392488"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2002 – erste Version aufgebaut auf MS Excel mit Visual Basic</a:t>
            </a:r>
          </a:p>
        </p:txBody>
      </p:sp>
    </p:spTree>
    <p:extLst>
      <p:ext uri="{BB962C8B-B14F-4D97-AF65-F5344CB8AC3E}">
        <p14:creationId xmlns:p14="http://schemas.microsoft.com/office/powerpoint/2010/main" val="3117232679"/>
      </p:ext>
    </p:extLst>
  </p:cSld>
  <p:clrMapOvr>
    <a:masterClrMapping/>
  </p:clrMapOvr>
  <p:transition advClick="0" advTm="7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923330"/>
          </a:xfrm>
          <a:prstGeom prst="rect">
            <a:avLst/>
          </a:prstGeom>
          <a:noFill/>
        </p:spPr>
        <p:txBody>
          <a:bodyPr wrap="square" rtlCol="0">
            <a:spAutoFit/>
          </a:bodyPr>
          <a:lstStyle/>
          <a:p>
            <a:pPr lvl="0"/>
            <a:r>
              <a:rPr lang="de-DE" dirty="0" smtClean="0">
                <a:solidFill>
                  <a:prstClr val="black"/>
                </a:solidFill>
              </a:rPr>
              <a:t>Für Inventuren mit einem Datenerfassungsgerät müssen auf allen Chemikalien Barcodes existieren, die mit GoeChem erstellt wurden. Diese werden im Abteilungsprofil vorgegeben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40</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Inventur</a:t>
            </a:r>
            <a:endParaRPr lang="de-DE" sz="2400" b="1" dirty="0">
              <a:solidFill>
                <a:schemeClr val="tx2"/>
              </a:solidFill>
            </a:endParaRPr>
          </a:p>
        </p:txBody>
      </p:sp>
      <p:sp>
        <p:nvSpPr>
          <p:cNvPr id="18" name="Textfeld 17"/>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424785"/>
            <a:ext cx="4832365" cy="410392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Textfeld 13"/>
          <p:cNvSpPr txBox="1"/>
          <p:nvPr/>
        </p:nvSpPr>
        <p:spPr>
          <a:xfrm>
            <a:off x="395536" y="2636912"/>
            <a:ext cx="3528392" cy="2585323"/>
          </a:xfrm>
          <a:prstGeom prst="rect">
            <a:avLst/>
          </a:prstGeom>
          <a:noFill/>
        </p:spPr>
        <p:txBody>
          <a:bodyPr wrap="square" rtlCol="0">
            <a:spAutoFit/>
          </a:bodyPr>
          <a:lstStyle/>
          <a:p>
            <a:pPr lvl="0"/>
            <a:r>
              <a:rPr lang="de-DE" dirty="0" smtClean="0">
                <a:solidFill>
                  <a:prstClr val="black"/>
                </a:solidFill>
              </a:rPr>
              <a:t>Eine maximal optimierte Inventur erreichen Sie durch die Verwendung von GoeChem-Lagerortbarcodes. Dadurch entfällt die Lagerortauswahl nach Import der Chemikalien. Außerdem sind diese für den Produkttransfer per Smartphone nötig</a:t>
            </a:r>
          </a:p>
        </p:txBody>
      </p:sp>
    </p:spTree>
    <p:extLst>
      <p:ext uri="{BB962C8B-B14F-4D97-AF65-F5344CB8AC3E}">
        <p14:creationId xmlns:p14="http://schemas.microsoft.com/office/powerpoint/2010/main" val="22860030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646331"/>
          </a:xfrm>
          <a:prstGeom prst="rect">
            <a:avLst/>
          </a:prstGeom>
          <a:noFill/>
        </p:spPr>
        <p:txBody>
          <a:bodyPr wrap="square" rtlCol="0">
            <a:spAutoFit/>
          </a:bodyPr>
          <a:lstStyle/>
          <a:p>
            <a:pPr lvl="0"/>
            <a:r>
              <a:rPr lang="de-DE" dirty="0" smtClean="0">
                <a:solidFill>
                  <a:prstClr val="black"/>
                </a:solidFill>
              </a:rPr>
              <a:t>Daten können durch den Import von Dateien (MS Excel &gt;2003, Text (</a:t>
            </a:r>
            <a:r>
              <a:rPr lang="de-DE" dirty="0" err="1" smtClean="0">
                <a:solidFill>
                  <a:prstClr val="black"/>
                </a:solidFill>
              </a:rPr>
              <a:t>Tabstopgetrennt</a:t>
            </a:r>
            <a:r>
              <a:rPr lang="de-DE" dirty="0" smtClean="0">
                <a:solidFill>
                  <a:prstClr val="black"/>
                </a:solidFill>
              </a:rPr>
              <a:t>) oder CSV) der Datenbank hinzugefügt werden.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41</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Datenimport</a:t>
            </a:r>
            <a:endParaRPr lang="de-DE" sz="2400" b="1" dirty="0">
              <a:solidFill>
                <a:schemeClr val="tx2"/>
              </a:solidFill>
            </a:endParaRPr>
          </a:p>
        </p:txBody>
      </p:sp>
      <p:sp>
        <p:nvSpPr>
          <p:cNvPr id="18" name="Textfeld 17"/>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
        <p:nvSpPr>
          <p:cNvPr id="14" name="Textfeld 13"/>
          <p:cNvSpPr txBox="1"/>
          <p:nvPr/>
        </p:nvSpPr>
        <p:spPr>
          <a:xfrm>
            <a:off x="395535" y="2422629"/>
            <a:ext cx="8352927" cy="646331"/>
          </a:xfrm>
          <a:prstGeom prst="rect">
            <a:avLst/>
          </a:prstGeom>
          <a:noFill/>
        </p:spPr>
        <p:txBody>
          <a:bodyPr wrap="square" rtlCol="0">
            <a:spAutoFit/>
          </a:bodyPr>
          <a:lstStyle/>
          <a:p>
            <a:pPr lvl="0"/>
            <a:r>
              <a:rPr lang="de-DE" dirty="0" smtClean="0">
                <a:solidFill>
                  <a:prstClr val="black"/>
                </a:solidFill>
              </a:rPr>
              <a:t>Beinhaltet die Tabelle auch Raum und Platzangaben, werden diese ebenfalls mit angelegt.</a:t>
            </a:r>
          </a:p>
        </p:txBody>
      </p:sp>
      <p:sp>
        <p:nvSpPr>
          <p:cNvPr id="11" name="Textfeld 10"/>
          <p:cNvSpPr txBox="1"/>
          <p:nvPr/>
        </p:nvSpPr>
        <p:spPr>
          <a:xfrm>
            <a:off x="395536" y="3214717"/>
            <a:ext cx="8352927" cy="646331"/>
          </a:xfrm>
          <a:prstGeom prst="rect">
            <a:avLst/>
          </a:prstGeom>
          <a:noFill/>
        </p:spPr>
        <p:txBody>
          <a:bodyPr wrap="square" rtlCol="0">
            <a:spAutoFit/>
          </a:bodyPr>
          <a:lstStyle/>
          <a:p>
            <a:pPr lvl="0"/>
            <a:r>
              <a:rPr lang="de-DE" dirty="0" smtClean="0">
                <a:solidFill>
                  <a:prstClr val="black"/>
                </a:solidFill>
              </a:rPr>
              <a:t>Die Chemikalien werden wie neue Chemikalien behandelt und mit den Sicherheits- und Chemikalieninformationen verknüpft.</a:t>
            </a:r>
          </a:p>
        </p:txBody>
      </p:sp>
    </p:spTree>
    <p:extLst>
      <p:ext uri="{BB962C8B-B14F-4D97-AF65-F5344CB8AC3E}">
        <p14:creationId xmlns:p14="http://schemas.microsoft.com/office/powerpoint/2010/main" val="120685170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95536" y="1556792"/>
            <a:ext cx="8424936" cy="646331"/>
          </a:xfrm>
          <a:prstGeom prst="rect">
            <a:avLst/>
          </a:prstGeom>
          <a:noFill/>
        </p:spPr>
        <p:txBody>
          <a:bodyPr wrap="square" rtlCol="0">
            <a:spAutoFit/>
          </a:bodyPr>
          <a:lstStyle/>
          <a:p>
            <a:pPr lvl="0"/>
            <a:r>
              <a:rPr lang="de-DE" dirty="0" smtClean="0">
                <a:solidFill>
                  <a:prstClr val="black"/>
                </a:solidFill>
              </a:rPr>
              <a:t>derjenige, der die Alarmmenge angelegt hat, erhält eine Benachrichtigung, wenn der vordefinierte Mengenbereich verlassen wird.</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42</a:t>
            </a:fld>
            <a:endParaRPr lang="de-DE" dirty="0"/>
          </a:p>
        </p:txBody>
      </p:sp>
      <p:sp>
        <p:nvSpPr>
          <p:cNvPr id="10" name="Rechteck 9"/>
          <p:cNvSpPr/>
          <p:nvPr/>
        </p:nvSpPr>
        <p:spPr>
          <a:xfrm>
            <a:off x="323528" y="980728"/>
            <a:ext cx="8424935" cy="461665"/>
          </a:xfrm>
          <a:prstGeom prst="rect">
            <a:avLst/>
          </a:prstGeom>
        </p:spPr>
        <p:txBody>
          <a:bodyPr wrap="square">
            <a:spAutoFit/>
          </a:bodyPr>
          <a:lstStyle/>
          <a:p>
            <a:r>
              <a:rPr lang="de-DE" sz="2400" b="1" dirty="0" smtClean="0">
                <a:solidFill>
                  <a:schemeClr val="tx2"/>
                </a:solidFill>
              </a:rPr>
              <a:t>Alarmmengenverwaltung</a:t>
            </a:r>
            <a:endParaRPr lang="de-DE" sz="2400" b="1" dirty="0">
              <a:solidFill>
                <a:schemeClr val="tx2"/>
              </a:solidFill>
            </a:endParaRPr>
          </a:p>
        </p:txBody>
      </p:sp>
      <p:sp>
        <p:nvSpPr>
          <p:cNvPr id="18" name="Textfeld 17"/>
          <p:cNvSpPr txBox="1"/>
          <p:nvPr/>
        </p:nvSpPr>
        <p:spPr>
          <a:xfrm>
            <a:off x="5046748" y="188640"/>
            <a:ext cx="384573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Verwaltung </a:t>
            </a:r>
            <a:r>
              <a:rPr lang="de-DE" sz="2400" b="1" dirty="0">
                <a:effectLst>
                  <a:reflection blurRad="6350" stA="55000" endA="300" endPos="45500" dir="5400000" sy="-100000" algn="bl" rotWithShape="0"/>
                </a:effectLst>
              </a:rPr>
              <a:t>von </a:t>
            </a:r>
            <a:r>
              <a:rPr lang="de-DE" sz="2400" b="1" dirty="0" smtClean="0">
                <a:effectLst>
                  <a:reflection blurRad="6350" stA="55000" endA="300" endPos="45500" dir="5400000" sy="-100000" algn="bl" rotWithShape="0"/>
                </a:effectLst>
              </a:rPr>
              <a:t>Chemikalien</a:t>
            </a:r>
            <a:endParaRPr lang="de-DE" sz="2400" b="1" dirty="0">
              <a:effectLst>
                <a:reflection blurRad="6350" stA="55000" endA="300" endPos="45500" dir="5400000" sy="-100000" algn="bl" rotWithShape="0"/>
              </a:effectLst>
            </a:endParaRPr>
          </a:p>
        </p:txBody>
      </p:sp>
      <p:sp>
        <p:nvSpPr>
          <p:cNvPr id="14" name="Textfeld 13"/>
          <p:cNvSpPr txBox="1"/>
          <p:nvPr/>
        </p:nvSpPr>
        <p:spPr>
          <a:xfrm>
            <a:off x="395535" y="2348880"/>
            <a:ext cx="4536505" cy="646331"/>
          </a:xfrm>
          <a:prstGeom prst="rect">
            <a:avLst/>
          </a:prstGeom>
          <a:noFill/>
        </p:spPr>
        <p:txBody>
          <a:bodyPr wrap="square" rtlCol="0">
            <a:spAutoFit/>
          </a:bodyPr>
          <a:lstStyle/>
          <a:p>
            <a:pPr lvl="0"/>
            <a:r>
              <a:rPr lang="de-DE" dirty="0" smtClean="0">
                <a:solidFill>
                  <a:prstClr val="black"/>
                </a:solidFill>
              </a:rPr>
              <a:t>Es kann auch eine Bestellanforderung oder direkt ein Bestellauftrag generiert werden</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122" y="2204863"/>
            <a:ext cx="3521602" cy="41815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319739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2252464"/>
            <a:ext cx="8568952" cy="1752600"/>
          </a:xfrm>
        </p:spPr>
        <p:txBody>
          <a:bodyPr/>
          <a:lstStyle/>
          <a:p>
            <a:r>
              <a:rPr lang="de-DE" dirty="0" smtClean="0">
                <a:solidFill>
                  <a:schemeClr val="tx1"/>
                </a:solidFill>
              </a:rPr>
              <a:t>Beschaffung </a:t>
            </a:r>
            <a:r>
              <a:rPr lang="de-DE" dirty="0">
                <a:solidFill>
                  <a:schemeClr val="tx1"/>
                </a:solidFill>
              </a:rPr>
              <a:t>von Chemikalien, Biologischen Stoffen und Laborbedarf</a:t>
            </a:r>
          </a:p>
          <a:p>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2627784" y="620688"/>
            <a:ext cx="3757055" cy="1224136"/>
          </a:xfrm>
          <a:prstGeom prst="rect">
            <a:avLst/>
          </a:prstGeom>
        </p:spPr>
      </p:pic>
      <p:sp>
        <p:nvSpPr>
          <p:cNvPr id="6" name="Textfeld 5"/>
          <p:cNvSpPr txBox="1"/>
          <p:nvPr/>
        </p:nvSpPr>
        <p:spPr>
          <a:xfrm>
            <a:off x="395536" y="3668831"/>
            <a:ext cx="2880320" cy="1477328"/>
          </a:xfrm>
          <a:prstGeom prst="rect">
            <a:avLst/>
          </a:prstGeom>
          <a:noFill/>
        </p:spPr>
        <p:txBody>
          <a:bodyPr wrap="square" rtlCol="0">
            <a:spAutoFit/>
          </a:bodyPr>
          <a:lstStyle/>
          <a:p>
            <a:pPr>
              <a:buBlip>
                <a:blip r:embed="rId4"/>
              </a:buBlip>
            </a:pPr>
            <a:r>
              <a:rPr lang="de-DE" dirty="0" smtClean="0"/>
              <a:t>Bestellanforderungen</a:t>
            </a:r>
            <a:endParaRPr lang="de-DE" dirty="0"/>
          </a:p>
          <a:p>
            <a:pPr>
              <a:buBlip>
                <a:blip r:embed="rId4"/>
              </a:buBlip>
            </a:pPr>
            <a:r>
              <a:rPr lang="de-DE" dirty="0" smtClean="0"/>
              <a:t>Bestellaufträge erstellen</a:t>
            </a:r>
          </a:p>
          <a:p>
            <a:pPr>
              <a:buBlip>
                <a:blip r:embed="rId4"/>
              </a:buBlip>
            </a:pPr>
            <a:r>
              <a:rPr lang="de-DE" dirty="0" smtClean="0"/>
              <a:t>Wareneingang buchen</a:t>
            </a:r>
          </a:p>
          <a:p>
            <a:pPr>
              <a:buBlip>
                <a:blip r:embed="rId4"/>
              </a:buBlip>
            </a:pPr>
            <a:r>
              <a:rPr lang="de-DE" dirty="0" smtClean="0"/>
              <a:t>Rechnungseingang </a:t>
            </a:r>
          </a:p>
          <a:p>
            <a:pPr>
              <a:buBlip>
                <a:blip r:embed="rId4"/>
              </a:buBlip>
            </a:pPr>
            <a:r>
              <a:rPr lang="de-DE" dirty="0" err="1" smtClean="0"/>
              <a:t>Zahllauf</a:t>
            </a:r>
            <a:r>
              <a:rPr lang="de-DE" dirty="0" smtClean="0"/>
              <a:t> durchführen</a:t>
            </a:r>
          </a:p>
        </p:txBody>
      </p:sp>
      <p:sp>
        <p:nvSpPr>
          <p:cNvPr id="7" name="Textfeld 6"/>
          <p:cNvSpPr txBox="1"/>
          <p:nvPr/>
        </p:nvSpPr>
        <p:spPr>
          <a:xfrm>
            <a:off x="4499992" y="3679864"/>
            <a:ext cx="2880320" cy="369332"/>
          </a:xfrm>
          <a:prstGeom prst="rect">
            <a:avLst/>
          </a:prstGeom>
          <a:noFill/>
        </p:spPr>
        <p:txBody>
          <a:bodyPr wrap="square" rtlCol="0">
            <a:spAutoFit/>
          </a:bodyPr>
          <a:lstStyle/>
          <a:p>
            <a:pPr>
              <a:buBlip>
                <a:blip r:embed="rId4"/>
              </a:buBlip>
            </a:pPr>
            <a:r>
              <a:rPr lang="de-DE" dirty="0" smtClean="0"/>
              <a:t>Kostenrechnung</a:t>
            </a:r>
          </a:p>
        </p:txBody>
      </p:sp>
    </p:spTree>
    <p:extLst>
      <p:ext uri="{BB962C8B-B14F-4D97-AF65-F5344CB8AC3E}">
        <p14:creationId xmlns:p14="http://schemas.microsoft.com/office/powerpoint/2010/main" val="10678305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44</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1196752"/>
            <a:ext cx="8052204" cy="523220"/>
          </a:xfrm>
          <a:prstGeom prst="rect">
            <a:avLst/>
          </a:prstGeom>
          <a:noFill/>
        </p:spPr>
        <p:txBody>
          <a:bodyPr wrap="none" rtlCol="0">
            <a:spAutoFit/>
          </a:bodyPr>
          <a:lstStyle/>
          <a:p>
            <a:r>
              <a:rPr lang="de-DE" sz="2800" dirty="0" smtClean="0"/>
              <a:t>Arten zum Anlegen einer Bestellanfordernung (</a:t>
            </a:r>
            <a:r>
              <a:rPr lang="de-DE" sz="2800" dirty="0" err="1" smtClean="0"/>
              <a:t>BAnf</a:t>
            </a:r>
            <a:r>
              <a:rPr lang="de-DE" sz="2800" dirty="0" smtClean="0"/>
              <a:t>)</a:t>
            </a:r>
            <a:endParaRPr lang="de-DE" sz="2800" dirty="0"/>
          </a:p>
        </p:txBody>
      </p:sp>
      <p:sp>
        <p:nvSpPr>
          <p:cNvPr id="18" name="Textfeld 17"/>
          <p:cNvSpPr txBox="1"/>
          <p:nvPr/>
        </p:nvSpPr>
        <p:spPr>
          <a:xfrm>
            <a:off x="395536" y="1962706"/>
            <a:ext cx="4887748" cy="923330"/>
          </a:xfrm>
          <a:prstGeom prst="rect">
            <a:avLst/>
          </a:prstGeom>
          <a:noFill/>
        </p:spPr>
        <p:txBody>
          <a:bodyPr wrap="none" rtlCol="0">
            <a:spAutoFit/>
          </a:bodyPr>
          <a:lstStyle/>
          <a:p>
            <a:pPr>
              <a:buBlip>
                <a:blip r:embed="rId4"/>
              </a:buBlip>
            </a:pPr>
            <a:r>
              <a:rPr lang="de-DE" dirty="0"/>
              <a:t>Bestellformular/Freitextbestellung</a:t>
            </a:r>
          </a:p>
          <a:p>
            <a:pPr>
              <a:buBlip>
                <a:blip r:embed="rId4"/>
              </a:buBlip>
            </a:pPr>
            <a:r>
              <a:rPr lang="de-DE" dirty="0" err="1" smtClean="0"/>
              <a:t>Onlineshopschnittstellen</a:t>
            </a:r>
            <a:endParaRPr lang="de-DE" dirty="0" smtClean="0"/>
          </a:p>
          <a:p>
            <a:pPr>
              <a:buBlip>
                <a:blip r:embed="rId4"/>
              </a:buBlip>
            </a:pPr>
            <a:r>
              <a:rPr lang="de-DE" dirty="0" smtClean="0"/>
              <a:t>Produktsuche/Preisvergleich (lokal und online)</a:t>
            </a:r>
          </a:p>
        </p:txBody>
      </p:sp>
      <p:sp>
        <p:nvSpPr>
          <p:cNvPr id="24" name="Textfeld 23"/>
          <p:cNvSpPr txBox="1"/>
          <p:nvPr/>
        </p:nvSpPr>
        <p:spPr>
          <a:xfrm>
            <a:off x="395536" y="3574757"/>
            <a:ext cx="3247492" cy="1200329"/>
          </a:xfrm>
          <a:prstGeom prst="rect">
            <a:avLst/>
          </a:prstGeom>
          <a:noFill/>
        </p:spPr>
        <p:txBody>
          <a:bodyPr wrap="none" rtlCol="0">
            <a:spAutoFit/>
          </a:bodyPr>
          <a:lstStyle/>
          <a:p>
            <a:pPr>
              <a:buBlip>
                <a:blip r:embed="rId4"/>
              </a:buBlip>
            </a:pPr>
            <a:r>
              <a:rPr lang="de-DE" dirty="0" smtClean="0"/>
              <a:t>Produktdetails</a:t>
            </a:r>
            <a:endParaRPr lang="de-DE" dirty="0"/>
          </a:p>
          <a:p>
            <a:pPr>
              <a:buBlip>
                <a:blip r:embed="rId4"/>
              </a:buBlip>
            </a:pPr>
            <a:r>
              <a:rPr lang="de-DE" dirty="0" smtClean="0"/>
              <a:t>Status Bestellanfordernungen</a:t>
            </a:r>
          </a:p>
          <a:p>
            <a:pPr>
              <a:buBlip>
                <a:blip r:embed="rId4"/>
              </a:buBlip>
            </a:pPr>
            <a:r>
              <a:rPr lang="de-DE" dirty="0" smtClean="0"/>
              <a:t>Bestellungen/Wareneingang</a:t>
            </a:r>
          </a:p>
          <a:p>
            <a:pPr>
              <a:buBlip>
                <a:blip r:embed="rId4"/>
              </a:buBlip>
            </a:pPr>
            <a:r>
              <a:rPr lang="de-DE" dirty="0" smtClean="0"/>
              <a:t>Rechnungseingang</a:t>
            </a:r>
          </a:p>
        </p:txBody>
      </p:sp>
      <p:sp>
        <p:nvSpPr>
          <p:cNvPr id="3" name="Textfeld 2"/>
          <p:cNvSpPr txBox="1"/>
          <p:nvPr/>
        </p:nvSpPr>
        <p:spPr>
          <a:xfrm>
            <a:off x="395536" y="3170331"/>
            <a:ext cx="3442033" cy="369332"/>
          </a:xfrm>
          <a:prstGeom prst="rect">
            <a:avLst/>
          </a:prstGeom>
          <a:noFill/>
        </p:spPr>
        <p:txBody>
          <a:bodyPr wrap="none" rtlCol="0">
            <a:spAutoFit/>
          </a:bodyPr>
          <a:lstStyle/>
          <a:p>
            <a:r>
              <a:rPr lang="de-DE" dirty="0" smtClean="0"/>
              <a:t>Wiederbestellen aus den Seiten…</a:t>
            </a:r>
            <a:endParaRPr lang="de-DE" dirty="0"/>
          </a:p>
        </p:txBody>
      </p:sp>
    </p:spTree>
    <p:extLst>
      <p:ext uri="{BB962C8B-B14F-4D97-AF65-F5344CB8AC3E}">
        <p14:creationId xmlns:p14="http://schemas.microsoft.com/office/powerpoint/2010/main" val="293750063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45</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836712"/>
            <a:ext cx="6318268" cy="523220"/>
          </a:xfrm>
          <a:prstGeom prst="rect">
            <a:avLst/>
          </a:prstGeom>
          <a:noFill/>
        </p:spPr>
        <p:txBody>
          <a:bodyPr wrap="none" rtlCol="0">
            <a:spAutoFit/>
          </a:bodyPr>
          <a:lstStyle/>
          <a:p>
            <a:r>
              <a:rPr lang="de-DE" sz="2800" dirty="0" smtClean="0"/>
              <a:t>Benötigte Daten zum Anlegen einer </a:t>
            </a:r>
            <a:r>
              <a:rPr lang="de-DE" sz="2800" dirty="0" err="1" smtClean="0"/>
              <a:t>BAnf</a:t>
            </a:r>
            <a:endParaRPr lang="de-DE" sz="2800" dirty="0"/>
          </a:p>
        </p:txBody>
      </p:sp>
      <p:sp>
        <p:nvSpPr>
          <p:cNvPr id="18" name="Textfeld 17"/>
          <p:cNvSpPr txBox="1"/>
          <p:nvPr/>
        </p:nvSpPr>
        <p:spPr>
          <a:xfrm>
            <a:off x="395536" y="1962706"/>
            <a:ext cx="3600400" cy="2031325"/>
          </a:xfrm>
          <a:prstGeom prst="rect">
            <a:avLst/>
          </a:prstGeom>
          <a:noFill/>
        </p:spPr>
        <p:txBody>
          <a:bodyPr wrap="square" rtlCol="0">
            <a:spAutoFit/>
          </a:bodyPr>
          <a:lstStyle/>
          <a:p>
            <a:pPr>
              <a:buBlip>
                <a:blip r:embed="rId4"/>
              </a:buBlip>
            </a:pPr>
            <a:r>
              <a:rPr lang="de-DE" sz="1400" b="1" dirty="0" smtClean="0">
                <a:solidFill>
                  <a:srgbClr val="FF0000"/>
                </a:solidFill>
              </a:rPr>
              <a:t>Händler (als Vorschlagsfeld)</a:t>
            </a:r>
          </a:p>
          <a:p>
            <a:pPr>
              <a:buBlip>
                <a:blip r:embed="rId4"/>
              </a:buBlip>
            </a:pPr>
            <a:r>
              <a:rPr lang="de-DE" sz="1400" dirty="0" err="1" smtClean="0"/>
              <a:t>Katalognr</a:t>
            </a:r>
            <a:r>
              <a:rPr lang="de-DE" sz="1400" dirty="0"/>
              <a:t>. des Produktes. Ist keine Nummer </a:t>
            </a:r>
            <a:r>
              <a:rPr lang="de-DE" sz="1400" dirty="0" smtClean="0"/>
              <a:t>vorhanden, muss </a:t>
            </a:r>
            <a:r>
              <a:rPr lang="de-DE" sz="1400" dirty="0"/>
              <a:t>das entsprechende Kontrollkästchen markiert </a:t>
            </a:r>
            <a:r>
              <a:rPr lang="de-DE" sz="1400" dirty="0" smtClean="0"/>
              <a:t>werden.</a:t>
            </a:r>
          </a:p>
          <a:p>
            <a:pPr>
              <a:buBlip>
                <a:blip r:embed="rId4"/>
              </a:buBlip>
            </a:pPr>
            <a:r>
              <a:rPr lang="de-DE" sz="1400" dirty="0" smtClean="0"/>
              <a:t>Produktbezeichnung</a:t>
            </a:r>
          </a:p>
          <a:p>
            <a:pPr>
              <a:buBlip>
                <a:blip r:embed="rId4"/>
              </a:buBlip>
            </a:pPr>
            <a:r>
              <a:rPr lang="de-DE" sz="1400" dirty="0" smtClean="0"/>
              <a:t>Bestellmenge/Mengeneinheit</a:t>
            </a:r>
            <a:endParaRPr lang="de-DE" sz="1400" dirty="0"/>
          </a:p>
          <a:p>
            <a:pPr>
              <a:buBlip>
                <a:blip r:embed="rId4"/>
              </a:buBlip>
            </a:pPr>
            <a:r>
              <a:rPr lang="de-DE" sz="1400" dirty="0" smtClean="0"/>
              <a:t>Einzelpreis </a:t>
            </a:r>
            <a:r>
              <a:rPr lang="de-DE" sz="1400" dirty="0"/>
              <a:t>(</a:t>
            </a:r>
            <a:r>
              <a:rPr lang="de-DE" sz="1400" dirty="0" smtClean="0"/>
              <a:t>Netto)</a:t>
            </a:r>
          </a:p>
          <a:p>
            <a:pPr>
              <a:buBlip>
                <a:blip r:embed="rId4"/>
              </a:buBlip>
            </a:pPr>
            <a:r>
              <a:rPr lang="de-DE" sz="1400" dirty="0" smtClean="0"/>
              <a:t>Steuersatz</a:t>
            </a:r>
          </a:p>
        </p:txBody>
      </p:sp>
      <p:sp>
        <p:nvSpPr>
          <p:cNvPr id="12" name="Textfeld 11"/>
          <p:cNvSpPr txBox="1"/>
          <p:nvPr/>
        </p:nvSpPr>
        <p:spPr>
          <a:xfrm>
            <a:off x="395536" y="4797151"/>
            <a:ext cx="2736304" cy="1384995"/>
          </a:xfrm>
          <a:prstGeom prst="rect">
            <a:avLst/>
          </a:prstGeom>
          <a:noFill/>
        </p:spPr>
        <p:txBody>
          <a:bodyPr wrap="square" rtlCol="0">
            <a:spAutoFit/>
          </a:bodyPr>
          <a:lstStyle/>
          <a:p>
            <a:pPr>
              <a:buBlip>
                <a:blip r:embed="rId4"/>
              </a:buBlip>
            </a:pPr>
            <a:r>
              <a:rPr lang="de-DE" sz="1400" dirty="0"/>
              <a:t>Produktart (</a:t>
            </a:r>
            <a:r>
              <a:rPr lang="de-DE" sz="1400" dirty="0" smtClean="0"/>
              <a:t>Warengruppe)</a:t>
            </a:r>
          </a:p>
          <a:p>
            <a:pPr>
              <a:buBlip>
                <a:blip r:embed="rId4"/>
              </a:buBlip>
            </a:pPr>
            <a:r>
              <a:rPr lang="de-DE" sz="1400" dirty="0" smtClean="0">
                <a:solidFill>
                  <a:schemeClr val="accent2"/>
                </a:solidFill>
              </a:rPr>
              <a:t>Materialgruppe (Optional)</a:t>
            </a:r>
          </a:p>
          <a:p>
            <a:pPr>
              <a:buBlip>
                <a:blip r:embed="rId4"/>
              </a:buBlip>
            </a:pPr>
            <a:r>
              <a:rPr lang="de-DE" sz="1400" dirty="0" smtClean="0"/>
              <a:t>Anz</a:t>
            </a:r>
            <a:r>
              <a:rPr lang="de-DE" sz="1400" dirty="0"/>
              <a:t>. Einheiten in </a:t>
            </a:r>
            <a:r>
              <a:rPr lang="de-DE" sz="1400" dirty="0" smtClean="0"/>
              <a:t>Verpackung</a:t>
            </a:r>
          </a:p>
          <a:p>
            <a:pPr>
              <a:buBlip>
                <a:blip r:embed="rId4"/>
              </a:buBlip>
            </a:pPr>
            <a:r>
              <a:rPr lang="de-DE" sz="1400" dirty="0">
                <a:solidFill>
                  <a:schemeClr val="tx2">
                    <a:lumMod val="60000"/>
                    <a:lumOff val="40000"/>
                  </a:schemeClr>
                </a:solidFill>
              </a:rPr>
              <a:t>Packungsgröße/-</a:t>
            </a:r>
            <a:r>
              <a:rPr lang="de-DE" sz="1400" dirty="0" smtClean="0">
                <a:solidFill>
                  <a:schemeClr val="tx2">
                    <a:lumMod val="60000"/>
                    <a:lumOff val="40000"/>
                  </a:schemeClr>
                </a:solidFill>
              </a:rPr>
              <a:t>einheit</a:t>
            </a:r>
          </a:p>
          <a:p>
            <a:pPr>
              <a:buBlip>
                <a:blip r:embed="rId4"/>
              </a:buBlip>
            </a:pPr>
            <a:r>
              <a:rPr lang="de-DE" sz="1400" dirty="0" err="1" smtClean="0">
                <a:solidFill>
                  <a:schemeClr val="tx2">
                    <a:lumMod val="60000"/>
                    <a:lumOff val="40000"/>
                  </a:schemeClr>
                </a:solidFill>
              </a:rPr>
              <a:t>Cas</a:t>
            </a:r>
            <a:r>
              <a:rPr lang="de-DE" sz="1400" dirty="0" smtClean="0">
                <a:solidFill>
                  <a:schemeClr val="tx2">
                    <a:lumMod val="60000"/>
                    <a:lumOff val="40000"/>
                  </a:schemeClr>
                </a:solidFill>
              </a:rPr>
              <a:t>-Nummer</a:t>
            </a:r>
          </a:p>
          <a:p>
            <a:pPr>
              <a:buBlip>
                <a:blip r:embed="rId4"/>
              </a:buBlip>
            </a:pPr>
            <a:r>
              <a:rPr lang="de-DE" sz="1400" dirty="0" smtClean="0">
                <a:solidFill>
                  <a:schemeClr val="tx2">
                    <a:lumMod val="60000"/>
                    <a:lumOff val="40000"/>
                  </a:schemeClr>
                </a:solidFill>
              </a:rPr>
              <a:t>Projekt</a:t>
            </a:r>
          </a:p>
        </p:txBody>
      </p:sp>
      <p:sp>
        <p:nvSpPr>
          <p:cNvPr id="5" name="Rechteck 4"/>
          <p:cNvSpPr/>
          <p:nvPr/>
        </p:nvSpPr>
        <p:spPr>
          <a:xfrm>
            <a:off x="395536" y="1585779"/>
            <a:ext cx="1374992"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Bestelldaten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hteck 14"/>
          <p:cNvSpPr/>
          <p:nvPr/>
        </p:nvSpPr>
        <p:spPr>
          <a:xfrm>
            <a:off x="395536" y="4394091"/>
            <a:ext cx="1884427"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Material/Mengen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feld 16"/>
          <p:cNvSpPr txBox="1"/>
          <p:nvPr/>
        </p:nvSpPr>
        <p:spPr>
          <a:xfrm>
            <a:off x="467544" y="6433591"/>
            <a:ext cx="5748305" cy="307777"/>
          </a:xfrm>
          <a:prstGeom prst="rect">
            <a:avLst/>
          </a:prstGeom>
          <a:noFill/>
        </p:spPr>
        <p:txBody>
          <a:bodyPr wrap="none" rtlCol="0">
            <a:spAutoFit/>
          </a:bodyPr>
          <a:lstStyle/>
          <a:p>
            <a:r>
              <a:rPr lang="de-DE" sz="1400" dirty="0" smtClean="0"/>
              <a:t>Minus (-) bei Mengeneinheiten gibt die Gesamtansicht der Vorschlagsliste</a:t>
            </a:r>
            <a:endParaRPr lang="de-DE" sz="14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404162"/>
            <a:ext cx="4762872" cy="218474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3738671"/>
            <a:ext cx="4762872" cy="231937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411940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46</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395536" y="908720"/>
            <a:ext cx="4508222" cy="523220"/>
          </a:xfrm>
          <a:prstGeom prst="rect">
            <a:avLst/>
          </a:prstGeom>
          <a:noFill/>
        </p:spPr>
        <p:txBody>
          <a:bodyPr wrap="none" rtlCol="0">
            <a:spAutoFit/>
          </a:bodyPr>
          <a:lstStyle/>
          <a:p>
            <a:r>
              <a:rPr lang="de-DE" sz="2800" dirty="0" smtClean="0"/>
              <a:t>Beispiele (Material/Mengen)</a:t>
            </a:r>
            <a:endParaRPr lang="de-DE" sz="2800" dirty="0"/>
          </a:p>
        </p:txBody>
      </p:sp>
      <p:sp>
        <p:nvSpPr>
          <p:cNvPr id="18" name="Textfeld 17"/>
          <p:cNvSpPr txBox="1"/>
          <p:nvPr/>
        </p:nvSpPr>
        <p:spPr>
          <a:xfrm>
            <a:off x="395536" y="2349461"/>
            <a:ext cx="4248472" cy="523220"/>
          </a:xfrm>
          <a:prstGeom prst="rect">
            <a:avLst/>
          </a:prstGeom>
          <a:noFill/>
        </p:spPr>
        <p:txBody>
          <a:bodyPr wrap="square" rtlCol="0">
            <a:spAutoFit/>
          </a:bodyPr>
          <a:lstStyle/>
          <a:p>
            <a:pPr>
              <a:buBlip>
                <a:blip r:embed="rId4"/>
              </a:buBlip>
            </a:pPr>
            <a:r>
              <a:rPr lang="de-DE" sz="1400" dirty="0" smtClean="0"/>
              <a:t>2 Kartons Aceton zu 10 x 1L Flaschen = 20 Flaschen</a:t>
            </a:r>
          </a:p>
        </p:txBody>
      </p:sp>
      <p:sp>
        <p:nvSpPr>
          <p:cNvPr id="5" name="Rechteck 4"/>
          <p:cNvSpPr/>
          <p:nvPr/>
        </p:nvSpPr>
        <p:spPr>
          <a:xfrm>
            <a:off x="395536" y="2162424"/>
            <a:ext cx="1098378"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Beispiel 1</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feld 18"/>
          <p:cNvSpPr txBox="1"/>
          <p:nvPr/>
        </p:nvSpPr>
        <p:spPr>
          <a:xfrm>
            <a:off x="251520" y="6165304"/>
            <a:ext cx="7313884" cy="523220"/>
          </a:xfrm>
          <a:prstGeom prst="rect">
            <a:avLst/>
          </a:prstGeom>
          <a:noFill/>
        </p:spPr>
        <p:txBody>
          <a:bodyPr wrap="square" rtlCol="0">
            <a:spAutoFit/>
          </a:bodyPr>
          <a:lstStyle/>
          <a:p>
            <a:pPr>
              <a:buBlip>
                <a:blip r:embed="rId4"/>
              </a:buBlip>
            </a:pPr>
            <a:r>
              <a:rPr lang="de-DE" sz="1400" dirty="0" smtClean="0"/>
              <a:t>Der Händler benötigt nur die Bestellmenge. Der Packungsinhalt ist nachrangig.</a:t>
            </a:r>
          </a:p>
          <a:p>
            <a:pPr>
              <a:buBlip>
                <a:blip r:embed="rId4"/>
              </a:buBlip>
            </a:pPr>
            <a:r>
              <a:rPr lang="de-DE" sz="1400" dirty="0" smtClean="0"/>
              <a:t>Für das Gefahrstoffkataster ist der Packungsinhalt von Bedeutung</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680" y="1422980"/>
            <a:ext cx="4495800" cy="25812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680" y="4078215"/>
            <a:ext cx="4572000" cy="20478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feld 1"/>
          <p:cNvSpPr txBox="1"/>
          <p:nvPr/>
        </p:nvSpPr>
        <p:spPr>
          <a:xfrm>
            <a:off x="6804248" y="2791961"/>
            <a:ext cx="662361" cy="276999"/>
          </a:xfrm>
          <a:prstGeom prst="rect">
            <a:avLst/>
          </a:prstGeom>
          <a:noFill/>
        </p:spPr>
        <p:txBody>
          <a:bodyPr wrap="none" rtlCol="0">
            <a:spAutoFit/>
          </a:bodyPr>
          <a:lstStyle/>
          <a:p>
            <a:r>
              <a:rPr lang="de-DE" sz="1200" b="1" dirty="0" smtClean="0"/>
              <a:t>2   PCK</a:t>
            </a:r>
            <a:endParaRPr lang="de-DE" sz="1200" b="1" dirty="0"/>
          </a:p>
        </p:txBody>
      </p:sp>
      <p:sp>
        <p:nvSpPr>
          <p:cNvPr id="22" name="Textfeld 21"/>
          <p:cNvSpPr txBox="1"/>
          <p:nvPr/>
        </p:nvSpPr>
        <p:spPr>
          <a:xfrm>
            <a:off x="6588224" y="4880193"/>
            <a:ext cx="359266" cy="276999"/>
          </a:xfrm>
          <a:prstGeom prst="rect">
            <a:avLst/>
          </a:prstGeom>
          <a:noFill/>
        </p:spPr>
        <p:txBody>
          <a:bodyPr wrap="none" rtlCol="0">
            <a:spAutoFit/>
          </a:bodyPr>
          <a:lstStyle/>
          <a:p>
            <a:r>
              <a:rPr lang="de-DE" sz="1200" b="1" dirty="0" smtClean="0"/>
              <a:t>10</a:t>
            </a:r>
            <a:endParaRPr lang="de-DE" sz="1200" b="1" dirty="0"/>
          </a:p>
        </p:txBody>
      </p:sp>
      <p:sp>
        <p:nvSpPr>
          <p:cNvPr id="23" name="Textfeld 22"/>
          <p:cNvSpPr txBox="1"/>
          <p:nvPr/>
        </p:nvSpPr>
        <p:spPr>
          <a:xfrm>
            <a:off x="7079387" y="5168225"/>
            <a:ext cx="465192" cy="276999"/>
          </a:xfrm>
          <a:prstGeom prst="rect">
            <a:avLst/>
          </a:prstGeom>
          <a:noFill/>
        </p:spPr>
        <p:txBody>
          <a:bodyPr wrap="none" rtlCol="0">
            <a:spAutoFit/>
          </a:bodyPr>
          <a:lstStyle/>
          <a:p>
            <a:r>
              <a:rPr lang="de-DE" sz="1200" b="1" dirty="0" smtClean="0"/>
              <a:t>1   L</a:t>
            </a:r>
            <a:endParaRPr lang="de-DE" sz="1200" b="1" dirty="0"/>
          </a:p>
        </p:txBody>
      </p:sp>
      <p:sp>
        <p:nvSpPr>
          <p:cNvPr id="6" name="Pfeil nach rechts 5"/>
          <p:cNvSpPr/>
          <p:nvPr/>
        </p:nvSpPr>
        <p:spPr>
          <a:xfrm rot="10800000">
            <a:off x="7544579" y="2852936"/>
            <a:ext cx="920824" cy="19627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p:cNvSpPr/>
          <p:nvPr/>
        </p:nvSpPr>
        <p:spPr>
          <a:xfrm rot="10800000">
            <a:off x="6998467" y="4920552"/>
            <a:ext cx="920824" cy="19627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p:cNvSpPr/>
          <p:nvPr/>
        </p:nvSpPr>
        <p:spPr>
          <a:xfrm rot="10800000">
            <a:off x="7696979" y="5208584"/>
            <a:ext cx="920824" cy="19627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511016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47</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395536" y="908720"/>
            <a:ext cx="4508222" cy="523220"/>
          </a:xfrm>
          <a:prstGeom prst="rect">
            <a:avLst/>
          </a:prstGeom>
          <a:noFill/>
        </p:spPr>
        <p:txBody>
          <a:bodyPr wrap="none" rtlCol="0">
            <a:spAutoFit/>
          </a:bodyPr>
          <a:lstStyle/>
          <a:p>
            <a:r>
              <a:rPr lang="de-DE" sz="2800" dirty="0" smtClean="0"/>
              <a:t>Beispiele (Material/Mengen)</a:t>
            </a:r>
            <a:endParaRPr lang="de-DE" sz="2800" dirty="0"/>
          </a:p>
        </p:txBody>
      </p:sp>
      <p:sp>
        <p:nvSpPr>
          <p:cNvPr id="18" name="Textfeld 17"/>
          <p:cNvSpPr txBox="1"/>
          <p:nvPr/>
        </p:nvSpPr>
        <p:spPr>
          <a:xfrm>
            <a:off x="395536" y="2349461"/>
            <a:ext cx="4248472" cy="307777"/>
          </a:xfrm>
          <a:prstGeom prst="rect">
            <a:avLst/>
          </a:prstGeom>
          <a:noFill/>
        </p:spPr>
        <p:txBody>
          <a:bodyPr wrap="square" rtlCol="0">
            <a:spAutoFit/>
          </a:bodyPr>
          <a:lstStyle/>
          <a:p>
            <a:pPr>
              <a:buBlip>
                <a:blip r:embed="rId4"/>
              </a:buBlip>
            </a:pPr>
            <a:r>
              <a:rPr lang="de-DE" sz="1400" dirty="0" smtClean="0"/>
              <a:t>3 Fässer Toluol zu je 155 kg = 465 kg</a:t>
            </a:r>
          </a:p>
        </p:txBody>
      </p:sp>
      <p:sp>
        <p:nvSpPr>
          <p:cNvPr id="5" name="Rechteck 4"/>
          <p:cNvSpPr/>
          <p:nvPr/>
        </p:nvSpPr>
        <p:spPr>
          <a:xfrm>
            <a:off x="395536" y="2162424"/>
            <a:ext cx="1098378"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Beispiel 2</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feld 18"/>
          <p:cNvSpPr txBox="1"/>
          <p:nvPr/>
        </p:nvSpPr>
        <p:spPr>
          <a:xfrm>
            <a:off x="251520" y="6165304"/>
            <a:ext cx="7313884" cy="523220"/>
          </a:xfrm>
          <a:prstGeom prst="rect">
            <a:avLst/>
          </a:prstGeom>
          <a:noFill/>
        </p:spPr>
        <p:txBody>
          <a:bodyPr wrap="square" rtlCol="0">
            <a:spAutoFit/>
          </a:bodyPr>
          <a:lstStyle/>
          <a:p>
            <a:pPr>
              <a:buBlip>
                <a:blip r:embed="rId4"/>
              </a:buBlip>
            </a:pPr>
            <a:r>
              <a:rPr lang="de-DE" sz="1400" dirty="0" smtClean="0"/>
              <a:t>Der Händler benötigt nur die Bestellmenge. Der Packungsinhalt ist nachrangig.</a:t>
            </a:r>
          </a:p>
          <a:p>
            <a:pPr>
              <a:buBlip>
                <a:blip r:embed="rId4"/>
              </a:buBlip>
            </a:pPr>
            <a:r>
              <a:rPr lang="de-DE" sz="1400" dirty="0" smtClean="0"/>
              <a:t>Für das Gefahrstoffkataster ist der Packungsinhalt von Bedeutung</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680" y="1422980"/>
            <a:ext cx="4495800" cy="25812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680" y="4078215"/>
            <a:ext cx="4572000" cy="20478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feld 1"/>
          <p:cNvSpPr txBox="1"/>
          <p:nvPr/>
        </p:nvSpPr>
        <p:spPr>
          <a:xfrm>
            <a:off x="6804248" y="2791961"/>
            <a:ext cx="550279" cy="276999"/>
          </a:xfrm>
          <a:prstGeom prst="rect">
            <a:avLst/>
          </a:prstGeom>
          <a:noFill/>
        </p:spPr>
        <p:txBody>
          <a:bodyPr wrap="none" rtlCol="0">
            <a:spAutoFit/>
          </a:bodyPr>
          <a:lstStyle/>
          <a:p>
            <a:r>
              <a:rPr lang="de-DE" sz="1200" b="1" dirty="0" smtClean="0"/>
              <a:t>3   ST</a:t>
            </a:r>
            <a:endParaRPr lang="de-DE" sz="1200" b="1" dirty="0"/>
          </a:p>
        </p:txBody>
      </p:sp>
      <p:sp>
        <p:nvSpPr>
          <p:cNvPr id="22" name="Textfeld 21"/>
          <p:cNvSpPr txBox="1"/>
          <p:nvPr/>
        </p:nvSpPr>
        <p:spPr>
          <a:xfrm>
            <a:off x="6588224" y="4880193"/>
            <a:ext cx="274434" cy="276999"/>
          </a:xfrm>
          <a:prstGeom prst="rect">
            <a:avLst/>
          </a:prstGeom>
          <a:noFill/>
        </p:spPr>
        <p:txBody>
          <a:bodyPr wrap="none" rtlCol="0">
            <a:spAutoFit/>
          </a:bodyPr>
          <a:lstStyle/>
          <a:p>
            <a:r>
              <a:rPr lang="de-DE" sz="1200" b="1" dirty="0" smtClean="0"/>
              <a:t>1</a:t>
            </a:r>
            <a:endParaRPr lang="de-DE" sz="1200" b="1" dirty="0"/>
          </a:p>
        </p:txBody>
      </p:sp>
      <p:sp>
        <p:nvSpPr>
          <p:cNvPr id="23" name="Textfeld 22"/>
          <p:cNvSpPr txBox="1"/>
          <p:nvPr/>
        </p:nvSpPr>
        <p:spPr>
          <a:xfrm>
            <a:off x="6876256" y="5168225"/>
            <a:ext cx="756938" cy="276999"/>
          </a:xfrm>
          <a:prstGeom prst="rect">
            <a:avLst/>
          </a:prstGeom>
          <a:noFill/>
        </p:spPr>
        <p:txBody>
          <a:bodyPr wrap="none" rtlCol="0">
            <a:spAutoFit/>
          </a:bodyPr>
          <a:lstStyle/>
          <a:p>
            <a:r>
              <a:rPr lang="de-DE" sz="1200" b="1" dirty="0" smtClean="0"/>
              <a:t>155   KG</a:t>
            </a:r>
            <a:endParaRPr lang="de-DE" sz="1200" b="1" dirty="0"/>
          </a:p>
        </p:txBody>
      </p:sp>
      <p:sp>
        <p:nvSpPr>
          <p:cNvPr id="6" name="Pfeil nach rechts 5"/>
          <p:cNvSpPr/>
          <p:nvPr/>
        </p:nvSpPr>
        <p:spPr>
          <a:xfrm rot="10800000">
            <a:off x="7544579" y="2852936"/>
            <a:ext cx="920824" cy="19627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p:cNvSpPr/>
          <p:nvPr/>
        </p:nvSpPr>
        <p:spPr>
          <a:xfrm rot="10800000">
            <a:off x="6998467" y="4920552"/>
            <a:ext cx="920824" cy="19627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p:cNvSpPr/>
          <p:nvPr/>
        </p:nvSpPr>
        <p:spPr>
          <a:xfrm rot="10800000">
            <a:off x="7696979" y="5208584"/>
            <a:ext cx="920824" cy="19627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403591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48</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836712"/>
            <a:ext cx="6318268" cy="523220"/>
          </a:xfrm>
          <a:prstGeom prst="rect">
            <a:avLst/>
          </a:prstGeom>
          <a:noFill/>
        </p:spPr>
        <p:txBody>
          <a:bodyPr wrap="none" rtlCol="0">
            <a:spAutoFit/>
          </a:bodyPr>
          <a:lstStyle/>
          <a:p>
            <a:r>
              <a:rPr lang="de-DE" sz="2800" dirty="0" smtClean="0"/>
              <a:t>Benötigte Daten zum Anlegen einer </a:t>
            </a:r>
            <a:r>
              <a:rPr lang="de-DE" sz="2800" dirty="0" err="1" smtClean="0"/>
              <a:t>BAnf</a:t>
            </a:r>
            <a:endParaRPr lang="de-DE" sz="2800" dirty="0"/>
          </a:p>
        </p:txBody>
      </p:sp>
      <p:sp>
        <p:nvSpPr>
          <p:cNvPr id="18" name="Textfeld 17"/>
          <p:cNvSpPr txBox="1"/>
          <p:nvPr/>
        </p:nvSpPr>
        <p:spPr>
          <a:xfrm>
            <a:off x="395536" y="1962706"/>
            <a:ext cx="8291264" cy="523220"/>
          </a:xfrm>
          <a:prstGeom prst="rect">
            <a:avLst/>
          </a:prstGeom>
          <a:noFill/>
        </p:spPr>
        <p:txBody>
          <a:bodyPr wrap="square" rtlCol="0">
            <a:spAutoFit/>
          </a:bodyPr>
          <a:lstStyle/>
          <a:p>
            <a:pPr>
              <a:buBlip>
                <a:blip r:embed="rId4"/>
              </a:buBlip>
            </a:pPr>
            <a:r>
              <a:rPr lang="de-DE" sz="1400" dirty="0" smtClean="0"/>
              <a:t>Sachkonto, Minus (-) für den Gesamtkontenrahmen - optional</a:t>
            </a:r>
          </a:p>
          <a:p>
            <a:pPr>
              <a:buBlip>
                <a:blip r:embed="rId4"/>
              </a:buBlip>
            </a:pPr>
            <a:r>
              <a:rPr lang="de-DE" sz="1400" dirty="0" smtClean="0"/>
              <a:t>Kostenzuordnung </a:t>
            </a:r>
          </a:p>
        </p:txBody>
      </p:sp>
      <p:sp>
        <p:nvSpPr>
          <p:cNvPr id="12" name="Textfeld 11"/>
          <p:cNvSpPr txBox="1"/>
          <p:nvPr/>
        </p:nvSpPr>
        <p:spPr>
          <a:xfrm>
            <a:off x="779546" y="2600404"/>
            <a:ext cx="2919139" cy="738664"/>
          </a:xfrm>
          <a:prstGeom prst="rect">
            <a:avLst/>
          </a:prstGeom>
          <a:noFill/>
        </p:spPr>
        <p:txBody>
          <a:bodyPr wrap="square" rtlCol="0">
            <a:spAutoFit/>
          </a:bodyPr>
          <a:lstStyle/>
          <a:p>
            <a:pPr>
              <a:buBlip>
                <a:blip r:embed="rId4"/>
              </a:buBlip>
            </a:pPr>
            <a:r>
              <a:rPr lang="de-DE" sz="1400" dirty="0" smtClean="0"/>
              <a:t>Kostenstellen</a:t>
            </a:r>
          </a:p>
          <a:p>
            <a:pPr>
              <a:buBlip>
                <a:blip r:embed="rId4"/>
              </a:buBlip>
            </a:pPr>
            <a:r>
              <a:rPr lang="de-DE" sz="1400" dirty="0" smtClean="0"/>
              <a:t>Innenaufträge/Projekte</a:t>
            </a:r>
          </a:p>
          <a:p>
            <a:pPr>
              <a:buBlip>
                <a:blip r:embed="rId4"/>
              </a:buBlip>
            </a:pPr>
            <a:r>
              <a:rPr lang="de-DE" sz="1400" dirty="0" smtClean="0"/>
              <a:t>Projektstrukturplanelemente (PSP)</a:t>
            </a:r>
          </a:p>
        </p:txBody>
      </p:sp>
      <p:sp>
        <p:nvSpPr>
          <p:cNvPr id="5" name="Rechteck 4"/>
          <p:cNvSpPr/>
          <p:nvPr/>
        </p:nvSpPr>
        <p:spPr>
          <a:xfrm>
            <a:off x="395536" y="1585779"/>
            <a:ext cx="2269852"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Kontierung (Optional)</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Grafik 2" descr="GoeChem - Das Chemikalienkataster und -verwaltungssystem - Mozilla Firefox"/>
          <p:cNvPicPr>
            <a:picLocks noChangeAspect="1"/>
          </p:cNvPicPr>
          <p:nvPr/>
        </p:nvPicPr>
        <p:blipFill rotWithShape="1">
          <a:blip r:embed="rId5">
            <a:extLst>
              <a:ext uri="{28A0092B-C50C-407E-A947-70E740481C1C}">
                <a14:useLocalDpi xmlns:a14="http://schemas.microsoft.com/office/drawing/2010/main" val="0"/>
              </a:ext>
            </a:extLst>
          </a:blip>
          <a:srcRect l="31100" t="45669" r="26375" b="21125"/>
          <a:stretch/>
        </p:blipFill>
        <p:spPr>
          <a:xfrm>
            <a:off x="3899863" y="2276872"/>
            <a:ext cx="4834749" cy="2059245"/>
          </a:xfrm>
          <a:prstGeom prst="rect">
            <a:avLst/>
          </a:prstGeom>
          <a:ln>
            <a:solidFill>
              <a:schemeClr val="tx1"/>
            </a:solidFill>
          </a:ln>
          <a:effectLst>
            <a:outerShdw blurRad="50800" dist="38100" dir="2700000" algn="tl" rotWithShape="0">
              <a:prstClr val="black">
                <a:alpha val="40000"/>
              </a:prstClr>
            </a:outerShdw>
          </a:effectLst>
        </p:spPr>
      </p:pic>
      <p:sp>
        <p:nvSpPr>
          <p:cNvPr id="6" name="Nach oben gebogener Pfeil 5"/>
          <p:cNvSpPr/>
          <p:nvPr/>
        </p:nvSpPr>
        <p:spPr>
          <a:xfrm rot="5400000">
            <a:off x="516278" y="2572128"/>
            <a:ext cx="430916" cy="2111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395536" y="5330195"/>
            <a:ext cx="2819554"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Liefer- &amp; Rechnungsadresse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feld 18"/>
          <p:cNvSpPr txBox="1"/>
          <p:nvPr/>
        </p:nvSpPr>
        <p:spPr>
          <a:xfrm>
            <a:off x="467544" y="4437112"/>
            <a:ext cx="7920880" cy="646331"/>
          </a:xfrm>
          <a:prstGeom prst="rect">
            <a:avLst/>
          </a:prstGeom>
          <a:solidFill>
            <a:srgbClr val="FFFF00"/>
          </a:solidFill>
          <a:ln w="3175">
            <a:solidFill>
              <a:schemeClr val="tx1"/>
            </a:solidFill>
          </a:ln>
        </p:spPr>
        <p:txBody>
          <a:bodyPr wrap="square" rtlCol="0">
            <a:spAutoFit/>
          </a:bodyPr>
          <a:lstStyle/>
          <a:p>
            <a:r>
              <a:rPr lang="de-DE" dirty="0" smtClean="0"/>
              <a:t>Bei Übernahme einer Adresse aus der Kostenstelle wird nach dem Klicken auf „Bestätigen“ diese übernommen (Wenn berechtigt)</a:t>
            </a:r>
            <a:endParaRPr lang="de-DE" dirty="0"/>
          </a:p>
        </p:txBody>
      </p:sp>
      <p:sp>
        <p:nvSpPr>
          <p:cNvPr id="20" name="Textfeld 19"/>
          <p:cNvSpPr txBox="1"/>
          <p:nvPr/>
        </p:nvSpPr>
        <p:spPr>
          <a:xfrm>
            <a:off x="395536" y="5570076"/>
            <a:ext cx="8291264" cy="307777"/>
          </a:xfrm>
          <a:prstGeom prst="rect">
            <a:avLst/>
          </a:prstGeom>
          <a:noFill/>
        </p:spPr>
        <p:txBody>
          <a:bodyPr wrap="square" rtlCol="0">
            <a:spAutoFit/>
          </a:bodyPr>
          <a:lstStyle/>
          <a:p>
            <a:pPr>
              <a:buBlip>
                <a:blip r:embed="rId4"/>
              </a:buBlip>
            </a:pPr>
            <a:r>
              <a:rPr lang="de-DE" sz="1400" dirty="0" smtClean="0"/>
              <a:t>Beides sind optionale Angaben</a:t>
            </a:r>
          </a:p>
        </p:txBody>
      </p:sp>
    </p:spTree>
    <p:extLst>
      <p:ext uri="{BB962C8B-B14F-4D97-AF65-F5344CB8AC3E}">
        <p14:creationId xmlns:p14="http://schemas.microsoft.com/office/powerpoint/2010/main" val="10233074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49</a:t>
            </a:fld>
            <a:endParaRPr lang="de-DE" dirty="0"/>
          </a:p>
        </p:txBody>
      </p:sp>
      <p:sp>
        <p:nvSpPr>
          <p:cNvPr id="14" name="Textfeld 13"/>
          <p:cNvSpPr txBox="1"/>
          <p:nvPr/>
        </p:nvSpPr>
        <p:spPr>
          <a:xfrm>
            <a:off x="5749888" y="116632"/>
            <a:ext cx="314259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Bestellanfordernungen</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1105580"/>
            <a:ext cx="3510192" cy="523220"/>
          </a:xfrm>
          <a:prstGeom prst="rect">
            <a:avLst/>
          </a:prstGeom>
          <a:noFill/>
        </p:spPr>
        <p:txBody>
          <a:bodyPr wrap="none" rtlCol="0">
            <a:spAutoFit/>
          </a:bodyPr>
          <a:lstStyle/>
          <a:p>
            <a:r>
              <a:rPr lang="de-DE" sz="2800" dirty="0" smtClean="0"/>
              <a:t>Auslandsbestellungen</a:t>
            </a:r>
            <a:endParaRPr lang="de-DE" sz="2800" dirty="0"/>
          </a:p>
        </p:txBody>
      </p:sp>
      <p:sp>
        <p:nvSpPr>
          <p:cNvPr id="5" name="Rechteck 4"/>
          <p:cNvSpPr/>
          <p:nvPr/>
        </p:nvSpPr>
        <p:spPr>
          <a:xfrm>
            <a:off x="609794" y="1729795"/>
            <a:ext cx="2703945"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Zolltarifnummern, Zollsatz</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Textfeld 20"/>
          <p:cNvSpPr txBox="1"/>
          <p:nvPr/>
        </p:nvSpPr>
        <p:spPr>
          <a:xfrm>
            <a:off x="601216" y="2008076"/>
            <a:ext cx="8291264" cy="307777"/>
          </a:xfrm>
          <a:prstGeom prst="rect">
            <a:avLst/>
          </a:prstGeom>
          <a:noFill/>
        </p:spPr>
        <p:txBody>
          <a:bodyPr wrap="square" rtlCol="0">
            <a:spAutoFit/>
          </a:bodyPr>
          <a:lstStyle/>
          <a:p>
            <a:r>
              <a:rPr lang="de-DE" sz="1400" dirty="0" smtClean="0"/>
              <a:t>Hilft bei der Ermittlung der Wirtschaftlichkeit des Einkaufs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 y="2780928"/>
            <a:ext cx="6019800" cy="3352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16818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Grafik 4" descr="GoeChem-Schrift.png"/>
          <p:cNvPicPr>
            <a:picLocks noChangeAspect="1"/>
          </p:cNvPicPr>
          <p:nvPr/>
        </p:nvPicPr>
        <p:blipFill>
          <a:blip r:embed="rId2" cstate="print"/>
          <a:stretch>
            <a:fillRect/>
          </a:stretch>
        </p:blipFill>
        <p:spPr>
          <a:xfrm>
            <a:off x="107504" y="116632"/>
            <a:ext cx="2480164" cy="720080"/>
          </a:xfrm>
          <a:prstGeom prst="rect">
            <a:avLst/>
          </a:prstGeom>
        </p:spPr>
      </p:pic>
      <p:cxnSp>
        <p:nvCxnSpPr>
          <p:cNvPr id="6" name="Gerade Verbindung 5"/>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798657" y="116632"/>
            <a:ext cx="117705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Historie</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508591"/>
            <a:ext cx="8454119" cy="2585323"/>
          </a:xfrm>
          <a:custGeom>
            <a:avLst/>
            <a:gdLst>
              <a:gd name="connsiteX0" fmla="*/ 0 w 8424936"/>
              <a:gd name="connsiteY0" fmla="*/ 0 h 2031325"/>
              <a:gd name="connsiteX1" fmla="*/ 8424936 w 8424936"/>
              <a:gd name="connsiteY1" fmla="*/ 0 h 2031325"/>
              <a:gd name="connsiteX2" fmla="*/ 8424936 w 8424936"/>
              <a:gd name="connsiteY2" fmla="*/ 2031325 h 2031325"/>
              <a:gd name="connsiteX3" fmla="*/ 0 w 8424936"/>
              <a:gd name="connsiteY3" fmla="*/ 2031325 h 2031325"/>
              <a:gd name="connsiteX4" fmla="*/ 0 w 8424936"/>
              <a:gd name="connsiteY4" fmla="*/ 0 h 2031325"/>
              <a:gd name="connsiteX0" fmla="*/ 0 w 8424936"/>
              <a:gd name="connsiteY0" fmla="*/ 0 h 2031325"/>
              <a:gd name="connsiteX1" fmla="*/ 8424936 w 8424936"/>
              <a:gd name="connsiteY1" fmla="*/ 0 h 2031325"/>
              <a:gd name="connsiteX2" fmla="*/ 8424936 w 8424936"/>
              <a:gd name="connsiteY2" fmla="*/ 2031325 h 2031325"/>
              <a:gd name="connsiteX3" fmla="*/ 3874907 w 8424936"/>
              <a:gd name="connsiteY3" fmla="*/ 2022549 h 2031325"/>
              <a:gd name="connsiteX4" fmla="*/ 0 w 8424936"/>
              <a:gd name="connsiteY4" fmla="*/ 2031325 h 2031325"/>
              <a:gd name="connsiteX5" fmla="*/ 0 w 8424936"/>
              <a:gd name="connsiteY5" fmla="*/ 0 h 2031325"/>
              <a:gd name="connsiteX0" fmla="*/ 0 w 8424936"/>
              <a:gd name="connsiteY0" fmla="*/ 0 h 2031325"/>
              <a:gd name="connsiteX1" fmla="*/ 8424936 w 8424936"/>
              <a:gd name="connsiteY1" fmla="*/ 0 h 2031325"/>
              <a:gd name="connsiteX2" fmla="*/ 8424936 w 8424936"/>
              <a:gd name="connsiteY2" fmla="*/ 2031325 h 2031325"/>
              <a:gd name="connsiteX3" fmla="*/ 3874907 w 8424936"/>
              <a:gd name="connsiteY3" fmla="*/ 2022549 h 2031325"/>
              <a:gd name="connsiteX4" fmla="*/ 0 w 8424936"/>
              <a:gd name="connsiteY4" fmla="*/ 2031325 h 2031325"/>
              <a:gd name="connsiteX5" fmla="*/ 0 w 8424936"/>
              <a:gd name="connsiteY5" fmla="*/ 0 h 2031325"/>
              <a:gd name="connsiteX0" fmla="*/ 0 w 8454119"/>
              <a:gd name="connsiteY0" fmla="*/ 0 h 2031325"/>
              <a:gd name="connsiteX1" fmla="*/ 8424936 w 8454119"/>
              <a:gd name="connsiteY1" fmla="*/ 0 h 2031325"/>
              <a:gd name="connsiteX2" fmla="*/ 8454119 w 8454119"/>
              <a:gd name="connsiteY2" fmla="*/ 1379572 h 2031325"/>
              <a:gd name="connsiteX3" fmla="*/ 3874907 w 8454119"/>
              <a:gd name="connsiteY3" fmla="*/ 2022549 h 2031325"/>
              <a:gd name="connsiteX4" fmla="*/ 0 w 8454119"/>
              <a:gd name="connsiteY4" fmla="*/ 2031325 h 2031325"/>
              <a:gd name="connsiteX5" fmla="*/ 0 w 8454119"/>
              <a:gd name="connsiteY5" fmla="*/ 0 h 2031325"/>
              <a:gd name="connsiteX0" fmla="*/ 0 w 8454119"/>
              <a:gd name="connsiteY0" fmla="*/ 0 h 2031325"/>
              <a:gd name="connsiteX1" fmla="*/ 8424936 w 8454119"/>
              <a:gd name="connsiteY1" fmla="*/ 0 h 2031325"/>
              <a:gd name="connsiteX2" fmla="*/ 8454119 w 8454119"/>
              <a:gd name="connsiteY2" fmla="*/ 1379572 h 2031325"/>
              <a:gd name="connsiteX3" fmla="*/ 3962455 w 8454119"/>
              <a:gd name="connsiteY3" fmla="*/ 1341613 h 2031325"/>
              <a:gd name="connsiteX4" fmla="*/ 3874907 w 8454119"/>
              <a:gd name="connsiteY4" fmla="*/ 2022549 h 2031325"/>
              <a:gd name="connsiteX5" fmla="*/ 0 w 8454119"/>
              <a:gd name="connsiteY5" fmla="*/ 2031325 h 2031325"/>
              <a:gd name="connsiteX6" fmla="*/ 0 w 8454119"/>
              <a:gd name="connsiteY6" fmla="*/ 0 h 2031325"/>
              <a:gd name="connsiteX0" fmla="*/ 0 w 8454119"/>
              <a:gd name="connsiteY0" fmla="*/ 0 h 2042005"/>
              <a:gd name="connsiteX1" fmla="*/ 8424936 w 8454119"/>
              <a:gd name="connsiteY1" fmla="*/ 0 h 2042005"/>
              <a:gd name="connsiteX2" fmla="*/ 8454119 w 8454119"/>
              <a:gd name="connsiteY2" fmla="*/ 1379572 h 2042005"/>
              <a:gd name="connsiteX3" fmla="*/ 3962455 w 8454119"/>
              <a:gd name="connsiteY3" fmla="*/ 1341613 h 2042005"/>
              <a:gd name="connsiteX4" fmla="*/ 3437162 w 8454119"/>
              <a:gd name="connsiteY4" fmla="*/ 2042005 h 2042005"/>
              <a:gd name="connsiteX5" fmla="*/ 0 w 8454119"/>
              <a:gd name="connsiteY5" fmla="*/ 2031325 h 2042005"/>
              <a:gd name="connsiteX6" fmla="*/ 0 w 8454119"/>
              <a:gd name="connsiteY6" fmla="*/ 0 h 20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119" h="2042005">
                <a:moveTo>
                  <a:pt x="0" y="0"/>
                </a:moveTo>
                <a:lnTo>
                  <a:pt x="8424936" y="0"/>
                </a:lnTo>
                <a:lnTo>
                  <a:pt x="8454119" y="1379572"/>
                </a:lnTo>
                <a:cubicBezTo>
                  <a:pt x="7818998" y="1642085"/>
                  <a:pt x="4725657" y="1234450"/>
                  <a:pt x="3962455" y="1341613"/>
                </a:cubicBezTo>
                <a:cubicBezTo>
                  <a:pt x="3199253" y="1448776"/>
                  <a:pt x="4206197" y="1965964"/>
                  <a:pt x="3437162" y="2042005"/>
                </a:cubicBezTo>
                <a:lnTo>
                  <a:pt x="0" y="2031325"/>
                </a:lnTo>
                <a:lnTo>
                  <a:pt x="0" y="0"/>
                </a:lnTo>
                <a:close/>
              </a:path>
            </a:pathLst>
          </a:custGeom>
          <a:noFill/>
        </p:spPr>
        <p:txBody>
          <a:bodyPr wrap="square" rtlCol="0">
            <a:spAutoFit/>
          </a:bodyPr>
          <a:lstStyle/>
          <a:p>
            <a:pPr marL="285750" indent="-285750">
              <a:buFont typeface="Arial" panose="020B0604020202020204" pitchFamily="34" charset="0"/>
              <a:buChar char="•"/>
            </a:pPr>
            <a:r>
              <a:rPr lang="de-DE" dirty="0" smtClean="0"/>
              <a:t>2005 – erste webbasierte Version</a:t>
            </a:r>
          </a:p>
          <a:p>
            <a:pPr marL="285750" indent="-285750">
              <a:buFont typeface="Arial" panose="020B0604020202020204" pitchFamily="34" charset="0"/>
              <a:buChar char="•"/>
            </a:pPr>
            <a:r>
              <a:rPr lang="de-DE" dirty="0" smtClean="0"/>
              <a:t>2007 – System wurde erweitert für die Nutzung innerhalb eines Institutes</a:t>
            </a:r>
          </a:p>
          <a:p>
            <a:pPr marL="285750" indent="-285750">
              <a:buFont typeface="Arial" panose="020B0604020202020204" pitchFamily="34" charset="0"/>
              <a:buChar char="•"/>
            </a:pPr>
            <a:r>
              <a:rPr lang="de-DE" dirty="0" smtClean="0"/>
              <a:t>2009 – Vorschlag an die Universität zur Anbindung an das SAP-System zur Optimierung des Bestellablaufs.</a:t>
            </a:r>
          </a:p>
          <a:p>
            <a:pPr marL="285750" indent="-285750">
              <a:buFont typeface="Arial" panose="020B0604020202020204" pitchFamily="34" charset="0"/>
              <a:buChar char="•"/>
            </a:pPr>
            <a:r>
              <a:rPr lang="de-DE" dirty="0" smtClean="0"/>
              <a:t>2009 – erste elektronische Anbindung zu den Onlineshops der Chemikalienlieferanten</a:t>
            </a:r>
          </a:p>
          <a:p>
            <a:pPr marL="285750" indent="-285750">
              <a:buFont typeface="Arial" panose="020B0604020202020204" pitchFamily="34" charset="0"/>
              <a:buChar char="•"/>
            </a:pPr>
            <a:r>
              <a:rPr lang="de-DE" dirty="0" smtClean="0"/>
              <a:t>2012 – Systempräsentation auf der </a:t>
            </a:r>
            <a:r>
              <a:rPr lang="de-DE" dirty="0" err="1" smtClean="0"/>
              <a:t>CeBit</a:t>
            </a:r>
            <a:r>
              <a:rPr lang="de-DE" dirty="0" smtClean="0"/>
              <a:t>, Firmengründung</a:t>
            </a:r>
          </a:p>
          <a:p>
            <a:pPr marL="285750" indent="-285750">
              <a:buFont typeface="Arial" panose="020B0604020202020204" pitchFamily="34" charset="0"/>
              <a:buChar char="•"/>
            </a:pPr>
            <a:r>
              <a:rPr lang="de-DE" dirty="0" smtClean="0"/>
              <a:t>2012 – erster Kunde</a:t>
            </a:r>
          </a:p>
          <a:p>
            <a:pPr marL="285750" indent="-285750">
              <a:buFont typeface="Arial" panose="020B0604020202020204" pitchFamily="34" charset="0"/>
              <a:buChar char="•"/>
            </a:pPr>
            <a:r>
              <a:rPr lang="de-DE" dirty="0" smtClean="0"/>
              <a:t>2017 – </a:t>
            </a:r>
            <a:r>
              <a:rPr lang="de-DE" dirty="0" err="1" smtClean="0"/>
              <a:t>universitätweite</a:t>
            </a:r>
            <a:r>
              <a:rPr lang="de-DE" dirty="0" smtClean="0"/>
              <a:t> Einführung</a:t>
            </a:r>
          </a:p>
        </p:txBody>
      </p:sp>
      <p:sp>
        <p:nvSpPr>
          <p:cNvPr id="11" name="Rechteck 10"/>
          <p:cNvSpPr/>
          <p:nvPr/>
        </p:nvSpPr>
        <p:spPr>
          <a:xfrm>
            <a:off x="323527" y="971399"/>
            <a:ext cx="2016225" cy="461665"/>
          </a:xfrm>
          <a:prstGeom prst="rect">
            <a:avLst/>
          </a:prstGeom>
        </p:spPr>
        <p:txBody>
          <a:bodyPr wrap="square">
            <a:spAutoFit/>
          </a:bodyPr>
          <a:lstStyle/>
          <a:p>
            <a:r>
              <a:rPr lang="de-DE" sz="2400" b="1" dirty="0" smtClean="0">
                <a:solidFill>
                  <a:schemeClr val="tx2"/>
                </a:solidFill>
              </a:rPr>
              <a:t>Motivation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808" y="3577326"/>
            <a:ext cx="3438127" cy="257859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751329"/>
      </p:ext>
    </p:extLst>
  </p:cSld>
  <p:clrMapOvr>
    <a:masterClrMapping/>
  </p:clrMapOvr>
  <p:transition advClick="0" advTm="7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50</a:t>
            </a:fld>
            <a:endParaRPr lang="de-DE" dirty="0"/>
          </a:p>
        </p:txBody>
      </p:sp>
      <p:sp>
        <p:nvSpPr>
          <p:cNvPr id="12" name="Textfeld 11"/>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646331"/>
          </a:xfrm>
          <a:prstGeom prst="rect">
            <a:avLst/>
          </a:prstGeom>
          <a:noFill/>
        </p:spPr>
        <p:txBody>
          <a:bodyPr wrap="square" rtlCol="0">
            <a:spAutoFit/>
          </a:bodyPr>
          <a:lstStyle/>
          <a:p>
            <a:pPr lvl="0">
              <a:buBlip>
                <a:blip r:embed="rId4"/>
              </a:buBlip>
            </a:pPr>
            <a:r>
              <a:rPr lang="de-DE" dirty="0" smtClean="0">
                <a:solidFill>
                  <a:prstClr val="black"/>
                </a:solidFill>
              </a:rPr>
              <a:t>Bestellung ohne Warenkorbtransfer.</a:t>
            </a:r>
          </a:p>
          <a:p>
            <a:endParaRPr lang="de-DE" i="1" dirty="0" smtClean="0"/>
          </a:p>
        </p:txBody>
      </p:sp>
      <p:pic>
        <p:nvPicPr>
          <p:cNvPr id="16" name="Grafik 15" descr="GoeChem mit Online-Shopanbindung1.JPG"/>
          <p:cNvPicPr>
            <a:picLocks noChangeAspect="1"/>
          </p:cNvPicPr>
          <p:nvPr/>
        </p:nvPicPr>
        <p:blipFill>
          <a:blip r:embed="rId5" cstate="print"/>
          <a:stretch>
            <a:fillRect/>
          </a:stretch>
        </p:blipFill>
        <p:spPr>
          <a:xfrm>
            <a:off x="1335024" y="1724744"/>
            <a:ext cx="6473952" cy="48006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36053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51</a:t>
            </a:fld>
            <a:endParaRPr lang="de-DE" dirty="0"/>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646331"/>
          </a:xfrm>
          <a:prstGeom prst="rect">
            <a:avLst/>
          </a:prstGeom>
          <a:noFill/>
        </p:spPr>
        <p:txBody>
          <a:bodyPr wrap="square" rtlCol="0">
            <a:spAutoFit/>
          </a:bodyPr>
          <a:lstStyle/>
          <a:p>
            <a:pPr lvl="0">
              <a:buBlip>
                <a:blip r:embed="rId4"/>
              </a:buBlip>
            </a:pPr>
            <a:r>
              <a:rPr lang="de-DE" dirty="0" smtClean="0">
                <a:solidFill>
                  <a:prstClr val="black"/>
                </a:solidFill>
              </a:rPr>
              <a:t>Bestellung mit Warenkorbtransfer.</a:t>
            </a:r>
          </a:p>
          <a:p>
            <a:endParaRPr lang="de-DE" i="1" dirty="0" smtClean="0"/>
          </a:p>
        </p:txBody>
      </p:sp>
      <p:pic>
        <p:nvPicPr>
          <p:cNvPr id="8" name="Grafik 7" descr="GoeChem mit Online-Shopanbindung2.JPG"/>
          <p:cNvPicPr>
            <a:picLocks noChangeAspect="1"/>
          </p:cNvPicPr>
          <p:nvPr/>
        </p:nvPicPr>
        <p:blipFill>
          <a:blip r:embed="rId5" cstate="print"/>
          <a:stretch>
            <a:fillRect/>
          </a:stretch>
        </p:blipFill>
        <p:spPr>
          <a:xfrm>
            <a:off x="1335024" y="1724744"/>
            <a:ext cx="6473952" cy="4800600"/>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8445077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52</a:t>
            </a:fld>
            <a:endParaRPr lang="de-DE" dirty="0"/>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646331"/>
          </a:xfrm>
          <a:prstGeom prst="rect">
            <a:avLst/>
          </a:prstGeom>
          <a:noFill/>
        </p:spPr>
        <p:txBody>
          <a:bodyPr wrap="square" rtlCol="0">
            <a:spAutoFit/>
          </a:bodyPr>
          <a:lstStyle/>
          <a:p>
            <a:pPr lvl="0">
              <a:buBlip>
                <a:blip r:embed="rId4"/>
              </a:buBlip>
            </a:pPr>
            <a:r>
              <a:rPr lang="de-DE" dirty="0" smtClean="0">
                <a:solidFill>
                  <a:prstClr val="black"/>
                </a:solidFill>
              </a:rPr>
              <a:t>Bestellung mit Warenkorbtransfer, aber kein </a:t>
            </a:r>
            <a:r>
              <a:rPr lang="de-DE" dirty="0" err="1" smtClean="0">
                <a:solidFill>
                  <a:prstClr val="black"/>
                </a:solidFill>
              </a:rPr>
              <a:t>bestellber</a:t>
            </a:r>
            <a:r>
              <a:rPr lang="de-DE" dirty="0" smtClean="0">
                <a:solidFill>
                  <a:prstClr val="black"/>
                </a:solidFill>
              </a:rPr>
              <a:t>. Anwender.</a:t>
            </a:r>
          </a:p>
          <a:p>
            <a:endParaRPr lang="de-DE" i="1" dirty="0" smtClean="0"/>
          </a:p>
        </p:txBody>
      </p:sp>
      <p:pic>
        <p:nvPicPr>
          <p:cNvPr id="9" name="Grafik 8" descr="GoeChem mit Online-Shopanbindung3.JPG"/>
          <p:cNvPicPr>
            <a:picLocks noChangeAspect="1"/>
          </p:cNvPicPr>
          <p:nvPr/>
        </p:nvPicPr>
        <p:blipFill>
          <a:blip r:embed="rId5" cstate="print"/>
          <a:stretch>
            <a:fillRect/>
          </a:stretch>
        </p:blipFill>
        <p:spPr>
          <a:xfrm>
            <a:off x="1335024" y="1724744"/>
            <a:ext cx="6473952" cy="4800600"/>
          </a:xfrm>
          <a:prstGeom prst="rect">
            <a:avLst/>
          </a:prstGeom>
          <a:ln>
            <a:solidFill>
              <a:schemeClr val="tx1"/>
            </a:solidFill>
          </a:ln>
          <a:effectLst>
            <a:outerShdw blurRad="50800" dist="38100" dir="2700000" algn="tl" rotWithShape="0">
              <a:prstClr val="black">
                <a:alpha val="40000"/>
              </a:prstClr>
            </a:outerShdw>
          </a:effectLst>
        </p:spPr>
      </p:pic>
      <p:sp>
        <p:nvSpPr>
          <p:cNvPr id="10" name="Textfeld 9"/>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286903972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856A7244-BFA2-4294-AF8D-AFD2C17071AA}" type="slidenum">
              <a:rPr lang="de-DE" smtClean="0"/>
              <a:pPr/>
              <a:t>53</a:t>
            </a:fld>
            <a:endParaRPr lang="de-DE" dirty="0"/>
          </a:p>
        </p:txBody>
      </p:sp>
      <p:pic>
        <p:nvPicPr>
          <p:cNvPr id="13" name="Grafik 12"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14" name="Gerade Verbindung 13"/>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95536" y="1196752"/>
            <a:ext cx="8424936" cy="1477328"/>
          </a:xfrm>
          <a:prstGeom prst="rect">
            <a:avLst/>
          </a:prstGeom>
          <a:noFill/>
        </p:spPr>
        <p:txBody>
          <a:bodyPr wrap="square" rtlCol="0">
            <a:spAutoFit/>
          </a:bodyPr>
          <a:lstStyle/>
          <a:p>
            <a:pPr lvl="0">
              <a:buBlip>
                <a:blip r:embed="rId4"/>
              </a:buBlip>
            </a:pPr>
            <a:r>
              <a:rPr lang="de-DE" dirty="0" smtClean="0">
                <a:solidFill>
                  <a:prstClr val="black"/>
                </a:solidFill>
              </a:rPr>
              <a:t>Jeder GoeChem-Anwender kann für ein Shop-Zugang berechtigt werden. Mitarbeiter benötigen keine </a:t>
            </a:r>
            <a:r>
              <a:rPr lang="de-DE" dirty="0" err="1" smtClean="0">
                <a:solidFill>
                  <a:prstClr val="black"/>
                </a:solidFill>
              </a:rPr>
              <a:t>Shopregistrierung</a:t>
            </a:r>
            <a:r>
              <a:rPr lang="de-DE" dirty="0" smtClean="0">
                <a:solidFill>
                  <a:prstClr val="black"/>
                </a:solidFill>
              </a:rPr>
              <a:t>.</a:t>
            </a:r>
          </a:p>
          <a:p>
            <a:pPr lvl="0">
              <a:buBlip>
                <a:blip r:embed="rId4"/>
              </a:buBlip>
            </a:pPr>
            <a:r>
              <a:rPr lang="de-DE" dirty="0" smtClean="0">
                <a:solidFill>
                  <a:prstClr val="black"/>
                </a:solidFill>
              </a:rPr>
              <a:t>Die </a:t>
            </a:r>
            <a:r>
              <a:rPr lang="de-DE" dirty="0" err="1" smtClean="0">
                <a:solidFill>
                  <a:prstClr val="black"/>
                </a:solidFill>
              </a:rPr>
              <a:t>Shopanmeldung</a:t>
            </a:r>
            <a:r>
              <a:rPr lang="de-DE" dirty="0" smtClean="0">
                <a:solidFill>
                  <a:prstClr val="black"/>
                </a:solidFill>
              </a:rPr>
              <a:t> erfolgt unter einer Maschinen-ID.</a:t>
            </a:r>
          </a:p>
          <a:p>
            <a:pPr lvl="0">
              <a:buBlip>
                <a:blip r:embed="rId4"/>
              </a:buBlip>
            </a:pPr>
            <a:r>
              <a:rPr lang="de-DE" dirty="0" smtClean="0">
                <a:solidFill>
                  <a:prstClr val="black"/>
                </a:solidFill>
              </a:rPr>
              <a:t>Im Shop wird </a:t>
            </a:r>
            <a:r>
              <a:rPr lang="de-DE" b="1" dirty="0" smtClean="0">
                <a:solidFill>
                  <a:srgbClr val="FF0000"/>
                </a:solidFill>
              </a:rPr>
              <a:t>keine</a:t>
            </a:r>
            <a:r>
              <a:rPr lang="de-DE" dirty="0" smtClean="0">
                <a:solidFill>
                  <a:prstClr val="black"/>
                </a:solidFill>
              </a:rPr>
              <a:t> Bestellung ausgelöst. Es erfolgt nur der Warenkorbtransfer.</a:t>
            </a:r>
          </a:p>
          <a:p>
            <a:endParaRPr lang="de-DE" i="1" dirty="0" smtClean="0"/>
          </a:p>
        </p:txBody>
      </p:sp>
      <p:sp>
        <p:nvSpPr>
          <p:cNvPr id="8" name="Textfeld 7"/>
          <p:cNvSpPr txBox="1"/>
          <p:nvPr/>
        </p:nvSpPr>
        <p:spPr>
          <a:xfrm>
            <a:off x="395536" y="2671752"/>
            <a:ext cx="8424936" cy="1477328"/>
          </a:xfrm>
          <a:prstGeom prst="rect">
            <a:avLst/>
          </a:prstGeom>
          <a:noFill/>
        </p:spPr>
        <p:txBody>
          <a:bodyPr wrap="square" rtlCol="0">
            <a:spAutoFit/>
          </a:bodyPr>
          <a:lstStyle/>
          <a:p>
            <a:pPr lvl="0">
              <a:buBlip>
                <a:blip r:embed="rId4"/>
              </a:buBlip>
            </a:pPr>
            <a:r>
              <a:rPr lang="de-DE" dirty="0" smtClean="0">
                <a:solidFill>
                  <a:prstClr val="black"/>
                </a:solidFill>
              </a:rPr>
              <a:t>Bestellaufträge werden mit der im System hinterlegten Referenz versandt. Dadurch ist eine schnellere Bearbeitung des Auftrages nach Eingang der Lieferung und Rechnung möglich.</a:t>
            </a:r>
          </a:p>
          <a:p>
            <a:pPr lvl="0">
              <a:buBlip>
                <a:blip r:embed="rId4"/>
              </a:buBlip>
            </a:pPr>
            <a:r>
              <a:rPr lang="de-DE" dirty="0" smtClean="0">
                <a:solidFill>
                  <a:prstClr val="black"/>
                </a:solidFill>
              </a:rPr>
              <a:t>Bestellauftragsdaten liegen im eigenen System schon vor.</a:t>
            </a:r>
          </a:p>
          <a:p>
            <a:endParaRPr lang="de-DE" i="1" dirty="0" smtClean="0"/>
          </a:p>
        </p:txBody>
      </p:sp>
      <p:sp>
        <p:nvSpPr>
          <p:cNvPr id="9" name="Textfeld 8"/>
          <p:cNvSpPr txBox="1"/>
          <p:nvPr/>
        </p:nvSpPr>
        <p:spPr>
          <a:xfrm>
            <a:off x="5742580" y="144572"/>
            <a:ext cx="32219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err="1" smtClean="0">
                <a:effectLst>
                  <a:reflection blurRad="6350" stA="55000" endA="300" endPos="45500" dir="5400000" sy="-100000" algn="bl" rotWithShape="0"/>
                </a:effectLst>
              </a:rPr>
              <a:t>Onlineshopschnittstelle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112625064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23528" y="1196752"/>
            <a:ext cx="3661580" cy="707886"/>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4000" b="1" dirty="0" smtClean="0">
                <a:effectLst>
                  <a:reflection blurRad="6350" stA="55000" endA="300" endPos="45500" dir="5400000" sy="-100000" algn="bl" rotWithShape="0"/>
                </a:effectLst>
              </a:rPr>
              <a:t>Struktursuche</a:t>
            </a:r>
            <a:endParaRPr lang="de-DE" sz="4000" b="1" dirty="0">
              <a:effectLst>
                <a:reflection blurRad="6350" stA="55000" endA="300" endPos="45500" dir="5400000" sy="-100000" algn="bl" rotWithShape="0"/>
              </a:effectLst>
            </a:endParaRPr>
          </a:p>
        </p:txBody>
      </p:sp>
      <p:pic>
        <p:nvPicPr>
          <p:cNvPr id="9" name="Picture 2"/>
          <p:cNvPicPr>
            <a:picLocks noChangeAspect="1" noChangeArrowheads="1"/>
          </p:cNvPicPr>
          <p:nvPr/>
        </p:nvPicPr>
        <p:blipFill>
          <a:blip r:embed="rId4" cstate="print"/>
          <a:srcRect/>
          <a:stretch>
            <a:fillRect/>
          </a:stretch>
        </p:blipFill>
        <p:spPr bwMode="auto">
          <a:xfrm>
            <a:off x="98691" y="1268760"/>
            <a:ext cx="8937805" cy="532859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0" name="Textfeld 9"/>
          <p:cNvSpPr txBox="1"/>
          <p:nvPr/>
        </p:nvSpPr>
        <p:spPr>
          <a:xfrm>
            <a:off x="5076056" y="188640"/>
            <a:ext cx="391902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Produktsuche/Preisvergleich</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54</a:t>
            </a:fld>
            <a:endParaRPr lang="de-DE" dirty="0"/>
          </a:p>
        </p:txBody>
      </p:sp>
    </p:spTree>
    <p:extLst>
      <p:ext uri="{BB962C8B-B14F-4D97-AF65-F5344CB8AC3E}">
        <p14:creationId xmlns:p14="http://schemas.microsoft.com/office/powerpoint/2010/main" val="278448075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204247" y="188640"/>
            <a:ext cx="290425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Ablauf Bestellauftrag</a:t>
            </a:r>
            <a:endParaRPr lang="de-DE" sz="2400" b="1" dirty="0">
              <a:effectLst>
                <a:reflection blurRad="6350" stA="55000" endA="300" endPos="45500" dir="5400000" sy="-100000" algn="bl" rotWithShape="0"/>
              </a:effectLst>
            </a:endParaRPr>
          </a:p>
        </p:txBody>
      </p:sp>
      <p:pic>
        <p:nvPicPr>
          <p:cNvPr id="11" name="Grafik 10" descr="Schema_Bestellablauf.JPG"/>
          <p:cNvPicPr>
            <a:picLocks noChangeAspect="1"/>
          </p:cNvPicPr>
          <p:nvPr/>
        </p:nvPicPr>
        <p:blipFill>
          <a:blip r:embed="rId4" cstate="print"/>
          <a:stretch>
            <a:fillRect/>
          </a:stretch>
        </p:blipFill>
        <p:spPr>
          <a:xfrm>
            <a:off x="1691680" y="980728"/>
            <a:ext cx="6088810" cy="5602687"/>
          </a:xfrm>
          <a:prstGeom prst="rect">
            <a:avLst/>
          </a:prstGeom>
          <a:ln>
            <a:solidFill>
              <a:schemeClr val="tx1"/>
            </a:solidFill>
          </a:ln>
          <a:effectLst>
            <a:outerShdw blurRad="50800" dist="38100" dir="2700000" algn="tl" rotWithShape="0">
              <a:prstClr val="black">
                <a:alpha val="40000"/>
              </a:prstClr>
            </a:outerShdw>
          </a:effectLst>
        </p:spPr>
      </p:pic>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55</a:t>
            </a:fld>
            <a:endParaRPr lang="de-DE" dirty="0"/>
          </a:p>
        </p:txBody>
      </p:sp>
    </p:spTree>
    <p:extLst>
      <p:ext uri="{BB962C8B-B14F-4D97-AF65-F5344CB8AC3E}">
        <p14:creationId xmlns:p14="http://schemas.microsoft.com/office/powerpoint/2010/main" val="29134987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56</a:t>
            </a:fld>
            <a:endParaRPr lang="de-DE" dirty="0"/>
          </a:p>
        </p:txBody>
      </p:sp>
      <p:sp>
        <p:nvSpPr>
          <p:cNvPr id="14" name="Textfeld 13"/>
          <p:cNvSpPr txBox="1"/>
          <p:nvPr/>
        </p:nvSpPr>
        <p:spPr>
          <a:xfrm>
            <a:off x="7030690" y="116632"/>
            <a:ext cx="200580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Bestellauftrag</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1033572"/>
            <a:ext cx="5695598" cy="523220"/>
          </a:xfrm>
          <a:prstGeom prst="rect">
            <a:avLst/>
          </a:prstGeom>
          <a:noFill/>
        </p:spPr>
        <p:txBody>
          <a:bodyPr wrap="none" rtlCol="0">
            <a:spAutoFit/>
          </a:bodyPr>
          <a:lstStyle/>
          <a:p>
            <a:r>
              <a:rPr lang="de-DE" sz="2800" dirty="0" smtClean="0"/>
              <a:t>Erstellen eines Bestellauftrages (BA)</a:t>
            </a:r>
            <a:endParaRPr lang="de-DE" sz="2800" dirty="0"/>
          </a:p>
        </p:txBody>
      </p:sp>
      <p:sp>
        <p:nvSpPr>
          <p:cNvPr id="18" name="Textfeld 17"/>
          <p:cNvSpPr txBox="1"/>
          <p:nvPr/>
        </p:nvSpPr>
        <p:spPr>
          <a:xfrm>
            <a:off x="395536" y="1962706"/>
            <a:ext cx="8291264" cy="738664"/>
          </a:xfrm>
          <a:prstGeom prst="rect">
            <a:avLst/>
          </a:prstGeom>
          <a:noFill/>
        </p:spPr>
        <p:txBody>
          <a:bodyPr wrap="square" rtlCol="0">
            <a:spAutoFit/>
          </a:bodyPr>
          <a:lstStyle/>
          <a:p>
            <a:r>
              <a:rPr lang="de-DE" sz="1400" dirty="0" smtClean="0"/>
              <a:t>Hier ist die Möglichkeit gegeben, alle Anforderungen eines Händlers zu einem BA zusammenzufassen.</a:t>
            </a:r>
          </a:p>
          <a:p>
            <a:pPr>
              <a:buBlip>
                <a:blip r:embed="rId4"/>
              </a:buBlip>
            </a:pPr>
            <a:r>
              <a:rPr lang="de-DE" sz="1400" dirty="0" smtClean="0"/>
              <a:t>Eine Weiterleitung zur </a:t>
            </a:r>
            <a:r>
              <a:rPr lang="de-DE" sz="1400" b="1" dirty="0" smtClean="0"/>
              <a:t>zentralen Warenbeschaffung </a:t>
            </a:r>
            <a:r>
              <a:rPr lang="de-DE" sz="1400" dirty="0" smtClean="0"/>
              <a:t>kann in der Konfigurationsdatei erzwungen werden</a:t>
            </a:r>
          </a:p>
          <a:p>
            <a:pPr>
              <a:buBlip>
                <a:blip r:embed="rId4"/>
              </a:buBlip>
            </a:pPr>
            <a:r>
              <a:rPr lang="de-DE" sz="1400" dirty="0" smtClean="0"/>
              <a:t>Wenn möglich können </a:t>
            </a:r>
            <a:r>
              <a:rPr lang="de-DE" sz="1400" dirty="0" err="1" smtClean="0"/>
              <a:t>Banf</a:t>
            </a:r>
            <a:r>
              <a:rPr lang="de-DE" sz="1400" dirty="0" smtClean="0"/>
              <a:t> zur zentralen Warenausgabe zu einer Sammelbestellung weitergeleitet werden</a:t>
            </a:r>
          </a:p>
        </p:txBody>
      </p:sp>
      <p:sp>
        <p:nvSpPr>
          <p:cNvPr id="12" name="Textfeld 11"/>
          <p:cNvSpPr txBox="1"/>
          <p:nvPr/>
        </p:nvSpPr>
        <p:spPr>
          <a:xfrm>
            <a:off x="395535" y="3539665"/>
            <a:ext cx="4267857" cy="1815882"/>
          </a:xfrm>
          <a:prstGeom prst="rect">
            <a:avLst/>
          </a:prstGeom>
          <a:noFill/>
        </p:spPr>
        <p:txBody>
          <a:bodyPr wrap="square" rtlCol="0">
            <a:spAutoFit/>
          </a:bodyPr>
          <a:lstStyle/>
          <a:p>
            <a:pPr>
              <a:buBlip>
                <a:blip r:embed="rId4"/>
              </a:buBlip>
            </a:pPr>
            <a:r>
              <a:rPr lang="de-DE" sz="1400" dirty="0" smtClean="0"/>
              <a:t>Wechsel des </a:t>
            </a:r>
            <a:r>
              <a:rPr lang="de-DE" sz="1400" dirty="0" err="1" smtClean="0"/>
              <a:t>BA‘s</a:t>
            </a:r>
            <a:r>
              <a:rPr lang="de-DE" sz="1400" dirty="0" smtClean="0"/>
              <a:t> durch Klicken im Auswahlfeld</a:t>
            </a:r>
          </a:p>
          <a:p>
            <a:pPr>
              <a:buBlip>
                <a:blip r:embed="rId4"/>
              </a:buBlip>
            </a:pPr>
            <a:r>
              <a:rPr lang="de-DE" sz="1400" dirty="0" smtClean="0"/>
              <a:t>Produkte im BA können durch keinen anderen bestellberechtigten Anwender bestellt werden</a:t>
            </a:r>
          </a:p>
          <a:p>
            <a:pPr>
              <a:buBlip>
                <a:blip r:embed="rId4"/>
              </a:buBlip>
            </a:pPr>
            <a:r>
              <a:rPr lang="de-DE" sz="1400" dirty="0" smtClean="0"/>
              <a:t>In besonderen Fällen muss bei Möglichkeit zur elektr. Übertragung und  Bearbeitung des </a:t>
            </a:r>
            <a:r>
              <a:rPr lang="de-DE" sz="1400" dirty="0" err="1" smtClean="0"/>
              <a:t>BA‘s</a:t>
            </a:r>
            <a:r>
              <a:rPr lang="de-DE" sz="1400" dirty="0" smtClean="0"/>
              <a:t> dies unterbunden werden (z.B. Angebote)</a:t>
            </a:r>
          </a:p>
          <a:p>
            <a:pPr>
              <a:buBlip>
                <a:blip r:embed="rId4"/>
              </a:buBlip>
            </a:pPr>
            <a:r>
              <a:rPr lang="de-DE" sz="1400" dirty="0" smtClean="0"/>
              <a:t>Nachträgliches Anlegen</a:t>
            </a:r>
          </a:p>
          <a:p>
            <a:pPr>
              <a:buBlip>
                <a:blip r:embed="rId4"/>
              </a:buBlip>
            </a:pPr>
            <a:r>
              <a:rPr lang="de-DE" sz="1400" dirty="0" smtClean="0"/>
              <a:t>Lieferplan</a:t>
            </a:r>
          </a:p>
        </p:txBody>
      </p:sp>
      <p:sp>
        <p:nvSpPr>
          <p:cNvPr id="5" name="Rechteck 4"/>
          <p:cNvSpPr/>
          <p:nvPr/>
        </p:nvSpPr>
        <p:spPr>
          <a:xfrm>
            <a:off x="395536" y="1710559"/>
            <a:ext cx="303365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Offene Bestellanforderungen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1" name="Grafik 20" descr="bestellungseingang4a.jpg"/>
          <p:cNvPicPr>
            <a:picLocks noChangeAspect="1"/>
          </p:cNvPicPr>
          <p:nvPr/>
        </p:nvPicPr>
        <p:blipFill>
          <a:blip r:embed="rId5" cstate="print"/>
          <a:stretch>
            <a:fillRect/>
          </a:stretch>
        </p:blipFill>
        <p:spPr>
          <a:xfrm>
            <a:off x="5064466" y="2718906"/>
            <a:ext cx="3597910" cy="1180465"/>
          </a:xfrm>
          <a:prstGeom prst="rect">
            <a:avLst/>
          </a:prstGeom>
          <a:ln>
            <a:solidFill>
              <a:schemeClr val="tx1"/>
            </a:solidFill>
          </a:ln>
          <a:effectLst>
            <a:outerShdw blurRad="50800" dist="38100" dir="2700000" algn="tl" rotWithShape="0">
              <a:prstClr val="black">
                <a:alpha val="40000"/>
              </a:prstClr>
            </a:outerShdw>
          </a:effectLst>
        </p:spPr>
      </p:pic>
      <p:pic>
        <p:nvPicPr>
          <p:cNvPr id="22" name="Grafik 21"/>
          <p:cNvPicPr>
            <a:picLocks noChangeAspect="1"/>
          </p:cNvPicPr>
          <p:nvPr/>
        </p:nvPicPr>
        <p:blipFill rotWithShape="1">
          <a:blip r:embed="rId6" cstate="print">
            <a:extLst>
              <a:ext uri="{28A0092B-C50C-407E-A947-70E740481C1C}">
                <a14:useLocalDpi xmlns:a14="http://schemas.microsoft.com/office/drawing/2010/main" val="0"/>
              </a:ext>
            </a:extLst>
          </a:blip>
          <a:srcRect l="30837" t="47746" r="19556" b="4043"/>
          <a:stretch/>
        </p:blipFill>
        <p:spPr bwMode="auto">
          <a:xfrm>
            <a:off x="4663394" y="4233278"/>
            <a:ext cx="3986509" cy="2112850"/>
          </a:xfrm>
          <a:prstGeom prst="rect">
            <a:avLst/>
          </a:prstGeom>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3" name="Rechteck 22"/>
          <p:cNvSpPr/>
          <p:nvPr/>
        </p:nvSpPr>
        <p:spPr>
          <a:xfrm>
            <a:off x="395536" y="3078711"/>
            <a:ext cx="2444515"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Aktueller Bestellauftrag</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Ovale Legende 23"/>
          <p:cNvSpPr/>
          <p:nvPr/>
        </p:nvSpPr>
        <p:spPr>
          <a:xfrm>
            <a:off x="6350648" y="3991686"/>
            <a:ext cx="612000" cy="612648"/>
          </a:xfrm>
          <a:prstGeom prst="wedgeEllipseCallout">
            <a:avLst>
              <a:gd name="adj1" fmla="val -107240"/>
              <a:gd name="adj2" fmla="val 1360"/>
            </a:avLst>
          </a:prstGeom>
          <a:solidFill>
            <a:srgbClr val="FFFF0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ln w="22225">
                  <a:solidFill>
                    <a:schemeClr val="accent2"/>
                  </a:solidFill>
                  <a:prstDash val="solid"/>
                </a:ln>
                <a:solidFill>
                  <a:schemeClr val="accent2">
                    <a:lumMod val="40000"/>
                    <a:lumOff val="60000"/>
                  </a:schemeClr>
                </a:solidFill>
              </a:rPr>
              <a:t>1</a:t>
            </a:r>
            <a:endParaRPr lang="de-DE"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8428374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57</a:t>
            </a:fld>
            <a:endParaRPr lang="de-DE" dirty="0"/>
          </a:p>
        </p:txBody>
      </p:sp>
      <p:sp>
        <p:nvSpPr>
          <p:cNvPr id="14" name="Textfeld 13"/>
          <p:cNvSpPr txBox="1"/>
          <p:nvPr/>
        </p:nvSpPr>
        <p:spPr>
          <a:xfrm>
            <a:off x="7030690" y="116632"/>
            <a:ext cx="200580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Bestellauftrag</a:t>
            </a:r>
            <a:endParaRPr lang="de-DE" sz="2400" b="1" dirty="0">
              <a:effectLst>
                <a:reflection blurRad="6350" stA="55000" endA="300" endPos="45500" dir="5400000" sy="-100000" algn="bl" rotWithShape="0"/>
              </a:effectLst>
            </a:endParaRPr>
          </a:p>
        </p:txBody>
      </p:sp>
      <p:sp>
        <p:nvSpPr>
          <p:cNvPr id="16" name="Textfeld 15"/>
          <p:cNvSpPr txBox="1"/>
          <p:nvPr/>
        </p:nvSpPr>
        <p:spPr>
          <a:xfrm>
            <a:off x="539552" y="889556"/>
            <a:ext cx="5695598" cy="523220"/>
          </a:xfrm>
          <a:prstGeom prst="rect">
            <a:avLst/>
          </a:prstGeom>
          <a:noFill/>
        </p:spPr>
        <p:txBody>
          <a:bodyPr wrap="none" rtlCol="0">
            <a:spAutoFit/>
          </a:bodyPr>
          <a:lstStyle/>
          <a:p>
            <a:r>
              <a:rPr lang="de-DE" sz="2800" dirty="0" smtClean="0"/>
              <a:t>Erstellen eines Bestellauftrages (BA)</a:t>
            </a:r>
            <a:endParaRPr lang="de-DE" sz="2800" dirty="0"/>
          </a:p>
        </p:txBody>
      </p:sp>
      <p:sp>
        <p:nvSpPr>
          <p:cNvPr id="18" name="Textfeld 17"/>
          <p:cNvSpPr txBox="1"/>
          <p:nvPr/>
        </p:nvSpPr>
        <p:spPr>
          <a:xfrm>
            <a:off x="395536" y="4276652"/>
            <a:ext cx="8291264" cy="1169551"/>
          </a:xfrm>
          <a:prstGeom prst="rect">
            <a:avLst/>
          </a:prstGeom>
          <a:noFill/>
        </p:spPr>
        <p:txBody>
          <a:bodyPr wrap="square" rtlCol="0">
            <a:spAutoFit/>
          </a:bodyPr>
          <a:lstStyle/>
          <a:p>
            <a:r>
              <a:rPr lang="de-DE" sz="1400" dirty="0" smtClean="0"/>
              <a:t>Hier werden alle Bestellaufträge aufgelistet, bei den keine elektronische Übertragung vorgesehen ist.</a:t>
            </a:r>
          </a:p>
          <a:p>
            <a:pPr lvl="0">
              <a:buBlip>
                <a:blip r:embed="rId4"/>
              </a:buBlip>
            </a:pPr>
            <a:r>
              <a:rPr lang="de-DE" sz="1400" dirty="0" smtClean="0">
                <a:solidFill>
                  <a:prstClr val="black"/>
                </a:solidFill>
              </a:rPr>
              <a:t>Durchführung der Bestellung muss bestätigt werden oder</a:t>
            </a:r>
          </a:p>
          <a:p>
            <a:pPr lvl="0">
              <a:buBlip>
                <a:blip r:embed="rId4"/>
              </a:buBlip>
            </a:pPr>
            <a:r>
              <a:rPr lang="de-DE" sz="1400" dirty="0" smtClean="0">
                <a:solidFill>
                  <a:prstClr val="black"/>
                </a:solidFill>
              </a:rPr>
              <a:t>Weiterleiten zur bestelldurchführenden Abteilung</a:t>
            </a:r>
            <a:endParaRPr lang="de-DE" sz="1400" dirty="0">
              <a:solidFill>
                <a:prstClr val="black"/>
              </a:solidFill>
            </a:endParaRPr>
          </a:p>
          <a:p>
            <a:endParaRPr lang="de-DE" sz="1400" dirty="0" smtClean="0"/>
          </a:p>
          <a:p>
            <a:endParaRPr lang="de-DE" sz="1400" dirty="0" smtClean="0"/>
          </a:p>
        </p:txBody>
      </p:sp>
      <p:sp>
        <p:nvSpPr>
          <p:cNvPr id="12" name="Textfeld 11"/>
          <p:cNvSpPr txBox="1"/>
          <p:nvPr/>
        </p:nvSpPr>
        <p:spPr>
          <a:xfrm>
            <a:off x="395535" y="5274614"/>
            <a:ext cx="5760641" cy="307777"/>
          </a:xfrm>
          <a:prstGeom prst="rect">
            <a:avLst/>
          </a:prstGeom>
          <a:noFill/>
        </p:spPr>
        <p:txBody>
          <a:bodyPr wrap="square" rtlCol="0">
            <a:spAutoFit/>
          </a:bodyPr>
          <a:lstStyle/>
          <a:p>
            <a:pPr>
              <a:buBlip>
                <a:blip r:embed="rId4"/>
              </a:buBlip>
            </a:pPr>
            <a:r>
              <a:rPr lang="de-DE" sz="1400" dirty="0" smtClean="0"/>
              <a:t>Rücknahme des weitergeleiteten BA/ der weitergeleiteten </a:t>
            </a:r>
            <a:r>
              <a:rPr lang="de-DE" sz="1400" dirty="0" err="1" smtClean="0"/>
              <a:t>BAnf</a:t>
            </a:r>
            <a:endParaRPr lang="de-DE" sz="1400" dirty="0" smtClean="0"/>
          </a:p>
        </p:txBody>
      </p:sp>
      <p:sp>
        <p:nvSpPr>
          <p:cNvPr id="5" name="Rechteck 4"/>
          <p:cNvSpPr/>
          <p:nvPr/>
        </p:nvSpPr>
        <p:spPr>
          <a:xfrm>
            <a:off x="395536" y="4077072"/>
            <a:ext cx="3889270"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Angelegte BA/weitergeleitete BA/</a:t>
            </a:r>
            <a:r>
              <a:rPr lang="de-DE" b="1" dirty="0" err="1"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BAnf</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Grafik 16" descr="bestellungseingang9.jpg"/>
          <p:cNvPicPr/>
          <p:nvPr/>
        </p:nvPicPr>
        <p:blipFill>
          <a:blip r:embed="rId5" cstate="print"/>
          <a:stretch>
            <a:fillRect/>
          </a:stretch>
        </p:blipFill>
        <p:spPr>
          <a:xfrm>
            <a:off x="457200" y="5751017"/>
            <a:ext cx="4829810" cy="610870"/>
          </a:xfrm>
          <a:prstGeom prst="rect">
            <a:avLst/>
          </a:prstGeom>
          <a:ln w="3175">
            <a:solidFill>
              <a:schemeClr val="tx1"/>
            </a:solidFill>
          </a:ln>
          <a:effectLst>
            <a:outerShdw blurRad="50800" dist="38100" dir="2700000" algn="tl" rotWithShape="0">
              <a:prstClr val="black">
                <a:alpha val="40000"/>
              </a:prstClr>
            </a:outerShdw>
          </a:effectLst>
        </p:spPr>
      </p:pic>
      <p:sp>
        <p:nvSpPr>
          <p:cNvPr id="15" name="Rechteck 14"/>
          <p:cNvSpPr/>
          <p:nvPr/>
        </p:nvSpPr>
        <p:spPr>
          <a:xfrm>
            <a:off x="395536" y="1628800"/>
            <a:ext cx="3554178"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Besonderheit Zentrales Warenlager</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rotWithShape="1">
          <a:blip r:embed="rId6"/>
          <a:srcRect l="31100" t="57700" r="19682" b="30400"/>
          <a:stretch/>
        </p:blipFill>
        <p:spPr>
          <a:xfrm>
            <a:off x="510343" y="2636912"/>
            <a:ext cx="6707088" cy="912164"/>
          </a:xfrm>
          <a:prstGeom prst="rect">
            <a:avLst/>
          </a:prstGeom>
          <a:ln>
            <a:solidFill>
              <a:schemeClr val="tx1"/>
            </a:solidFill>
          </a:ln>
          <a:effectLst>
            <a:outerShdw blurRad="50800" dist="38100" dir="2700000" algn="tl" rotWithShape="0">
              <a:prstClr val="black">
                <a:alpha val="40000"/>
              </a:prstClr>
            </a:outerShdw>
          </a:effectLst>
        </p:spPr>
      </p:pic>
      <p:sp>
        <p:nvSpPr>
          <p:cNvPr id="19" name="Textfeld 18"/>
          <p:cNvSpPr txBox="1"/>
          <p:nvPr/>
        </p:nvSpPr>
        <p:spPr>
          <a:xfrm>
            <a:off x="395536" y="1844824"/>
            <a:ext cx="8291264" cy="954107"/>
          </a:xfrm>
          <a:prstGeom prst="rect">
            <a:avLst/>
          </a:prstGeom>
          <a:noFill/>
        </p:spPr>
        <p:txBody>
          <a:bodyPr wrap="square" rtlCol="0">
            <a:spAutoFit/>
          </a:bodyPr>
          <a:lstStyle/>
          <a:p>
            <a:pPr lvl="0">
              <a:buBlip>
                <a:blip r:embed="rId4"/>
              </a:buBlip>
            </a:pPr>
            <a:r>
              <a:rPr lang="de-DE" sz="1400" dirty="0" smtClean="0">
                <a:solidFill>
                  <a:prstClr val="black"/>
                </a:solidFill>
              </a:rPr>
              <a:t>Verknüpfung des zu beschaffenen Produktes mit dem eigenen Warensortiment</a:t>
            </a:r>
          </a:p>
          <a:p>
            <a:pPr lvl="0">
              <a:buBlip>
                <a:blip r:embed="rId4"/>
              </a:buBlip>
            </a:pPr>
            <a:r>
              <a:rPr lang="de-DE" sz="1400" dirty="0" smtClean="0">
                <a:solidFill>
                  <a:prstClr val="black"/>
                </a:solidFill>
              </a:rPr>
              <a:t>Berücksichtigung </a:t>
            </a:r>
            <a:r>
              <a:rPr lang="de-DE" sz="1400" dirty="0">
                <a:solidFill>
                  <a:prstClr val="black"/>
                </a:solidFill>
              </a:rPr>
              <a:t>von Umrechnungsfaktoren bzw. Portionierung des Massenguts für die Preis- und Mengenermittlung</a:t>
            </a:r>
            <a:endParaRPr lang="de-DE" sz="1400" dirty="0" smtClean="0"/>
          </a:p>
          <a:p>
            <a:endParaRPr lang="de-DE" sz="1400" dirty="0" smtClean="0"/>
          </a:p>
        </p:txBody>
      </p:sp>
    </p:spTree>
    <p:extLst>
      <p:ext uri="{BB962C8B-B14F-4D97-AF65-F5344CB8AC3E}">
        <p14:creationId xmlns:p14="http://schemas.microsoft.com/office/powerpoint/2010/main" val="69916069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940152" y="188640"/>
            <a:ext cx="315586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Ablauf Warenannahme</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58</a:t>
            </a:fld>
            <a:endParaRPr lang="de-DE" dirty="0"/>
          </a:p>
        </p:txBody>
      </p:sp>
      <p:pic>
        <p:nvPicPr>
          <p:cNvPr id="12" name="Grafik 11" descr="Schema_Warenannahme.JPG"/>
          <p:cNvPicPr>
            <a:picLocks noChangeAspect="1"/>
          </p:cNvPicPr>
          <p:nvPr/>
        </p:nvPicPr>
        <p:blipFill>
          <a:blip r:embed="rId4" cstate="print"/>
          <a:stretch>
            <a:fillRect/>
          </a:stretch>
        </p:blipFill>
        <p:spPr>
          <a:xfrm>
            <a:off x="1691680" y="1268760"/>
            <a:ext cx="5544616" cy="499015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301255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932040" y="188640"/>
            <a:ext cx="432676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Bestellungen/Warenbewegung</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59</a:t>
            </a:fld>
            <a:endParaRPr lang="de-DE" dirty="0"/>
          </a:p>
        </p:txBody>
      </p:sp>
      <p:sp>
        <p:nvSpPr>
          <p:cNvPr id="11" name="Rechteck 10"/>
          <p:cNvSpPr/>
          <p:nvPr/>
        </p:nvSpPr>
        <p:spPr>
          <a:xfrm>
            <a:off x="395536" y="1052736"/>
            <a:ext cx="208230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Weitere Funktionen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395536" y="1268760"/>
            <a:ext cx="8291264" cy="954107"/>
          </a:xfrm>
          <a:prstGeom prst="rect">
            <a:avLst/>
          </a:prstGeom>
          <a:noFill/>
        </p:spPr>
        <p:txBody>
          <a:bodyPr wrap="square" rtlCol="0">
            <a:spAutoFit/>
          </a:bodyPr>
          <a:lstStyle/>
          <a:p>
            <a:pPr lvl="0">
              <a:buBlip>
                <a:blip r:embed="rId4"/>
              </a:buBlip>
            </a:pPr>
            <a:r>
              <a:rPr lang="de-DE" sz="1400" dirty="0" smtClean="0">
                <a:solidFill>
                  <a:prstClr val="black"/>
                </a:solidFill>
              </a:rPr>
              <a:t>Stornierung nichtgelieferter Produkte</a:t>
            </a:r>
          </a:p>
          <a:p>
            <a:pPr lvl="0">
              <a:buBlip>
                <a:blip r:embed="rId4"/>
              </a:buBlip>
            </a:pPr>
            <a:r>
              <a:rPr lang="de-DE" sz="1400" dirty="0" smtClean="0">
                <a:solidFill>
                  <a:prstClr val="black"/>
                </a:solidFill>
              </a:rPr>
              <a:t>Warenrücknahme – Information an Käufer wegen Handlungsbedarf (z.B. ID-Löschung)</a:t>
            </a:r>
            <a:endParaRPr lang="de-DE" sz="1400" dirty="0">
              <a:solidFill>
                <a:prstClr val="black"/>
              </a:solidFill>
            </a:endParaRPr>
          </a:p>
          <a:p>
            <a:endParaRPr lang="de-DE" sz="1400" dirty="0" smtClean="0"/>
          </a:p>
          <a:p>
            <a:endParaRPr lang="de-DE" sz="1400" dirty="0" smtClean="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781" y="1844824"/>
            <a:ext cx="6264696" cy="320108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311623"/>
            <a:ext cx="4104456" cy="23779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952302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Grafik 4" descr="GoeChem-Schrift.png"/>
          <p:cNvPicPr>
            <a:picLocks noChangeAspect="1"/>
          </p:cNvPicPr>
          <p:nvPr/>
        </p:nvPicPr>
        <p:blipFill>
          <a:blip r:embed="rId2" cstate="print"/>
          <a:stretch>
            <a:fillRect/>
          </a:stretch>
        </p:blipFill>
        <p:spPr>
          <a:xfrm>
            <a:off x="107504" y="116632"/>
            <a:ext cx="2480164" cy="720080"/>
          </a:xfrm>
          <a:prstGeom prst="rect">
            <a:avLst/>
          </a:prstGeom>
        </p:spPr>
      </p:pic>
      <p:cxnSp>
        <p:nvCxnSpPr>
          <p:cNvPr id="6" name="Gerade Verbindung 5"/>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798657" y="116632"/>
            <a:ext cx="117705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pPr algn="r"/>
            <a:r>
              <a:rPr lang="de-DE" sz="2400" b="1" dirty="0" smtClean="0">
                <a:effectLst>
                  <a:reflection blurRad="6350" stA="55000" endA="300" endPos="45500" dir="5400000" sy="-100000" algn="bl" rotWithShape="0"/>
                </a:effectLst>
              </a:rPr>
              <a:t>Historie</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508591"/>
            <a:ext cx="8454119" cy="1477328"/>
          </a:xfrm>
          <a:custGeom>
            <a:avLst/>
            <a:gdLst>
              <a:gd name="connsiteX0" fmla="*/ 0 w 8424936"/>
              <a:gd name="connsiteY0" fmla="*/ 0 h 2031325"/>
              <a:gd name="connsiteX1" fmla="*/ 8424936 w 8424936"/>
              <a:gd name="connsiteY1" fmla="*/ 0 h 2031325"/>
              <a:gd name="connsiteX2" fmla="*/ 8424936 w 8424936"/>
              <a:gd name="connsiteY2" fmla="*/ 2031325 h 2031325"/>
              <a:gd name="connsiteX3" fmla="*/ 0 w 8424936"/>
              <a:gd name="connsiteY3" fmla="*/ 2031325 h 2031325"/>
              <a:gd name="connsiteX4" fmla="*/ 0 w 8424936"/>
              <a:gd name="connsiteY4" fmla="*/ 0 h 2031325"/>
              <a:gd name="connsiteX0" fmla="*/ 0 w 8424936"/>
              <a:gd name="connsiteY0" fmla="*/ 0 h 2031325"/>
              <a:gd name="connsiteX1" fmla="*/ 8424936 w 8424936"/>
              <a:gd name="connsiteY1" fmla="*/ 0 h 2031325"/>
              <a:gd name="connsiteX2" fmla="*/ 8424936 w 8424936"/>
              <a:gd name="connsiteY2" fmla="*/ 2031325 h 2031325"/>
              <a:gd name="connsiteX3" fmla="*/ 3874907 w 8424936"/>
              <a:gd name="connsiteY3" fmla="*/ 2022549 h 2031325"/>
              <a:gd name="connsiteX4" fmla="*/ 0 w 8424936"/>
              <a:gd name="connsiteY4" fmla="*/ 2031325 h 2031325"/>
              <a:gd name="connsiteX5" fmla="*/ 0 w 8424936"/>
              <a:gd name="connsiteY5" fmla="*/ 0 h 2031325"/>
              <a:gd name="connsiteX0" fmla="*/ 0 w 8424936"/>
              <a:gd name="connsiteY0" fmla="*/ 0 h 2031325"/>
              <a:gd name="connsiteX1" fmla="*/ 8424936 w 8424936"/>
              <a:gd name="connsiteY1" fmla="*/ 0 h 2031325"/>
              <a:gd name="connsiteX2" fmla="*/ 8424936 w 8424936"/>
              <a:gd name="connsiteY2" fmla="*/ 2031325 h 2031325"/>
              <a:gd name="connsiteX3" fmla="*/ 3874907 w 8424936"/>
              <a:gd name="connsiteY3" fmla="*/ 2022549 h 2031325"/>
              <a:gd name="connsiteX4" fmla="*/ 0 w 8424936"/>
              <a:gd name="connsiteY4" fmla="*/ 2031325 h 2031325"/>
              <a:gd name="connsiteX5" fmla="*/ 0 w 8424936"/>
              <a:gd name="connsiteY5" fmla="*/ 0 h 2031325"/>
              <a:gd name="connsiteX0" fmla="*/ 0 w 8454119"/>
              <a:gd name="connsiteY0" fmla="*/ 0 h 2031325"/>
              <a:gd name="connsiteX1" fmla="*/ 8424936 w 8454119"/>
              <a:gd name="connsiteY1" fmla="*/ 0 h 2031325"/>
              <a:gd name="connsiteX2" fmla="*/ 8454119 w 8454119"/>
              <a:gd name="connsiteY2" fmla="*/ 1379572 h 2031325"/>
              <a:gd name="connsiteX3" fmla="*/ 3874907 w 8454119"/>
              <a:gd name="connsiteY3" fmla="*/ 2022549 h 2031325"/>
              <a:gd name="connsiteX4" fmla="*/ 0 w 8454119"/>
              <a:gd name="connsiteY4" fmla="*/ 2031325 h 2031325"/>
              <a:gd name="connsiteX5" fmla="*/ 0 w 8454119"/>
              <a:gd name="connsiteY5" fmla="*/ 0 h 2031325"/>
              <a:gd name="connsiteX0" fmla="*/ 0 w 8454119"/>
              <a:gd name="connsiteY0" fmla="*/ 0 h 2031325"/>
              <a:gd name="connsiteX1" fmla="*/ 8424936 w 8454119"/>
              <a:gd name="connsiteY1" fmla="*/ 0 h 2031325"/>
              <a:gd name="connsiteX2" fmla="*/ 8454119 w 8454119"/>
              <a:gd name="connsiteY2" fmla="*/ 1379572 h 2031325"/>
              <a:gd name="connsiteX3" fmla="*/ 3962455 w 8454119"/>
              <a:gd name="connsiteY3" fmla="*/ 1341613 h 2031325"/>
              <a:gd name="connsiteX4" fmla="*/ 3874907 w 8454119"/>
              <a:gd name="connsiteY4" fmla="*/ 2022549 h 2031325"/>
              <a:gd name="connsiteX5" fmla="*/ 0 w 8454119"/>
              <a:gd name="connsiteY5" fmla="*/ 2031325 h 2031325"/>
              <a:gd name="connsiteX6" fmla="*/ 0 w 8454119"/>
              <a:gd name="connsiteY6" fmla="*/ 0 h 2031325"/>
              <a:gd name="connsiteX0" fmla="*/ 0 w 8454119"/>
              <a:gd name="connsiteY0" fmla="*/ 0 h 2042005"/>
              <a:gd name="connsiteX1" fmla="*/ 8424936 w 8454119"/>
              <a:gd name="connsiteY1" fmla="*/ 0 h 2042005"/>
              <a:gd name="connsiteX2" fmla="*/ 8454119 w 8454119"/>
              <a:gd name="connsiteY2" fmla="*/ 1379572 h 2042005"/>
              <a:gd name="connsiteX3" fmla="*/ 3962455 w 8454119"/>
              <a:gd name="connsiteY3" fmla="*/ 1341613 h 2042005"/>
              <a:gd name="connsiteX4" fmla="*/ 3437162 w 8454119"/>
              <a:gd name="connsiteY4" fmla="*/ 2042005 h 2042005"/>
              <a:gd name="connsiteX5" fmla="*/ 0 w 8454119"/>
              <a:gd name="connsiteY5" fmla="*/ 2031325 h 2042005"/>
              <a:gd name="connsiteX6" fmla="*/ 0 w 8454119"/>
              <a:gd name="connsiteY6" fmla="*/ 0 h 20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119" h="2042005">
                <a:moveTo>
                  <a:pt x="0" y="0"/>
                </a:moveTo>
                <a:lnTo>
                  <a:pt x="8424936" y="0"/>
                </a:lnTo>
                <a:lnTo>
                  <a:pt x="8454119" y="1379572"/>
                </a:lnTo>
                <a:cubicBezTo>
                  <a:pt x="7818998" y="1642085"/>
                  <a:pt x="4725657" y="1234450"/>
                  <a:pt x="3962455" y="1341613"/>
                </a:cubicBezTo>
                <a:cubicBezTo>
                  <a:pt x="3199253" y="1448776"/>
                  <a:pt x="4206197" y="1965964"/>
                  <a:pt x="3437162" y="2042005"/>
                </a:cubicBezTo>
                <a:lnTo>
                  <a:pt x="0" y="2031325"/>
                </a:lnTo>
                <a:lnTo>
                  <a:pt x="0" y="0"/>
                </a:lnTo>
                <a:close/>
              </a:path>
            </a:pathLst>
          </a:custGeom>
          <a:noFill/>
        </p:spPr>
        <p:txBody>
          <a:bodyPr wrap="square" rtlCol="0">
            <a:spAutoFit/>
          </a:bodyPr>
          <a:lstStyle/>
          <a:p>
            <a:pPr marL="285750" indent="-285750">
              <a:buFont typeface="Arial" panose="020B0604020202020204" pitchFamily="34" charset="0"/>
              <a:buChar char="•"/>
            </a:pPr>
            <a:r>
              <a:rPr lang="de-DE" dirty="0" smtClean="0"/>
              <a:t>Prüfung </a:t>
            </a:r>
            <a:r>
              <a:rPr lang="de-DE" dirty="0"/>
              <a:t>des Systems durch einen Wirtschaftsprüfer (PWC</a:t>
            </a:r>
            <a:r>
              <a:rPr lang="de-DE" dirty="0" smtClean="0"/>
              <a:t>)</a:t>
            </a:r>
          </a:p>
          <a:p>
            <a:pPr marL="285750" indent="-285750">
              <a:buFont typeface="Arial" panose="020B0604020202020204" pitchFamily="34" charset="0"/>
              <a:buChar char="•"/>
            </a:pPr>
            <a:r>
              <a:rPr lang="de-DE" dirty="0" smtClean="0"/>
              <a:t>Anerkennung der internen Abrechnungen </a:t>
            </a:r>
            <a:r>
              <a:rPr lang="de-DE" dirty="0"/>
              <a:t>von der DFG und den </a:t>
            </a:r>
            <a:r>
              <a:rPr lang="de-DE" dirty="0" smtClean="0"/>
              <a:t>Sonderforschungsbereichen</a:t>
            </a:r>
          </a:p>
          <a:p>
            <a:pPr marL="285750" indent="-285750">
              <a:buFont typeface="Arial" panose="020B0604020202020204" pitchFamily="34" charset="0"/>
              <a:buChar char="•"/>
            </a:pPr>
            <a:r>
              <a:rPr lang="de-DE" dirty="0" smtClean="0"/>
              <a:t>Einhaltung des Niedersächsischen und Bayrischen Datenschutzgesetztes</a:t>
            </a:r>
          </a:p>
          <a:p>
            <a:pPr marL="285750" indent="-285750">
              <a:buFont typeface="Arial" panose="020B0604020202020204" pitchFamily="34" charset="0"/>
              <a:buChar char="•"/>
            </a:pPr>
            <a:r>
              <a:rPr lang="de-DE" dirty="0" smtClean="0"/>
              <a:t>Abnahme von der Bayrischen Landesunfallkasse (</a:t>
            </a:r>
            <a:r>
              <a:rPr lang="de-DE" dirty="0" err="1" smtClean="0"/>
              <a:t>Chemikum</a:t>
            </a:r>
            <a:r>
              <a:rPr lang="de-DE" dirty="0" smtClean="0"/>
              <a:t> / Uni Erlangen)</a:t>
            </a:r>
            <a:endParaRPr lang="de-DE" dirty="0"/>
          </a:p>
        </p:txBody>
      </p:sp>
      <p:sp>
        <p:nvSpPr>
          <p:cNvPr id="11" name="Rechteck 10"/>
          <p:cNvSpPr/>
          <p:nvPr/>
        </p:nvSpPr>
        <p:spPr>
          <a:xfrm>
            <a:off x="323527" y="971399"/>
            <a:ext cx="2016225" cy="461665"/>
          </a:xfrm>
          <a:prstGeom prst="rect">
            <a:avLst/>
          </a:prstGeom>
        </p:spPr>
        <p:txBody>
          <a:bodyPr wrap="square">
            <a:spAutoFit/>
          </a:bodyPr>
          <a:lstStyle/>
          <a:p>
            <a:r>
              <a:rPr lang="de-DE" sz="2400" b="1" dirty="0" smtClean="0">
                <a:solidFill>
                  <a:schemeClr val="tx2"/>
                </a:solidFill>
              </a:rPr>
              <a:t>Prüfungen</a:t>
            </a:r>
          </a:p>
        </p:txBody>
      </p:sp>
      <p:sp>
        <p:nvSpPr>
          <p:cNvPr id="9" name="Rechteck 8"/>
          <p:cNvSpPr/>
          <p:nvPr/>
        </p:nvSpPr>
        <p:spPr>
          <a:xfrm>
            <a:off x="323528" y="3183359"/>
            <a:ext cx="3240360" cy="461665"/>
          </a:xfrm>
          <a:prstGeom prst="rect">
            <a:avLst/>
          </a:prstGeom>
        </p:spPr>
        <p:txBody>
          <a:bodyPr wrap="square">
            <a:spAutoFit/>
          </a:bodyPr>
          <a:lstStyle/>
          <a:p>
            <a:r>
              <a:rPr lang="de-DE" sz="2400" b="1" dirty="0" smtClean="0">
                <a:solidFill>
                  <a:schemeClr val="tx2"/>
                </a:solidFill>
              </a:rPr>
              <a:t>Aktuelle Referenzen</a:t>
            </a:r>
          </a:p>
        </p:txBody>
      </p:sp>
      <p:sp>
        <p:nvSpPr>
          <p:cNvPr id="10" name="Textfeld 9"/>
          <p:cNvSpPr txBox="1"/>
          <p:nvPr/>
        </p:nvSpPr>
        <p:spPr>
          <a:xfrm>
            <a:off x="395536" y="3751872"/>
            <a:ext cx="8454119" cy="2585323"/>
          </a:xfrm>
          <a:custGeom>
            <a:avLst/>
            <a:gdLst>
              <a:gd name="connsiteX0" fmla="*/ 0 w 8424936"/>
              <a:gd name="connsiteY0" fmla="*/ 0 h 2031325"/>
              <a:gd name="connsiteX1" fmla="*/ 8424936 w 8424936"/>
              <a:gd name="connsiteY1" fmla="*/ 0 h 2031325"/>
              <a:gd name="connsiteX2" fmla="*/ 8424936 w 8424936"/>
              <a:gd name="connsiteY2" fmla="*/ 2031325 h 2031325"/>
              <a:gd name="connsiteX3" fmla="*/ 0 w 8424936"/>
              <a:gd name="connsiteY3" fmla="*/ 2031325 h 2031325"/>
              <a:gd name="connsiteX4" fmla="*/ 0 w 8424936"/>
              <a:gd name="connsiteY4" fmla="*/ 0 h 2031325"/>
              <a:gd name="connsiteX0" fmla="*/ 0 w 8424936"/>
              <a:gd name="connsiteY0" fmla="*/ 0 h 2031325"/>
              <a:gd name="connsiteX1" fmla="*/ 8424936 w 8424936"/>
              <a:gd name="connsiteY1" fmla="*/ 0 h 2031325"/>
              <a:gd name="connsiteX2" fmla="*/ 8424936 w 8424936"/>
              <a:gd name="connsiteY2" fmla="*/ 2031325 h 2031325"/>
              <a:gd name="connsiteX3" fmla="*/ 3874907 w 8424936"/>
              <a:gd name="connsiteY3" fmla="*/ 2022549 h 2031325"/>
              <a:gd name="connsiteX4" fmla="*/ 0 w 8424936"/>
              <a:gd name="connsiteY4" fmla="*/ 2031325 h 2031325"/>
              <a:gd name="connsiteX5" fmla="*/ 0 w 8424936"/>
              <a:gd name="connsiteY5" fmla="*/ 0 h 2031325"/>
              <a:gd name="connsiteX0" fmla="*/ 0 w 8424936"/>
              <a:gd name="connsiteY0" fmla="*/ 0 h 2031325"/>
              <a:gd name="connsiteX1" fmla="*/ 8424936 w 8424936"/>
              <a:gd name="connsiteY1" fmla="*/ 0 h 2031325"/>
              <a:gd name="connsiteX2" fmla="*/ 8424936 w 8424936"/>
              <a:gd name="connsiteY2" fmla="*/ 2031325 h 2031325"/>
              <a:gd name="connsiteX3" fmla="*/ 3874907 w 8424936"/>
              <a:gd name="connsiteY3" fmla="*/ 2022549 h 2031325"/>
              <a:gd name="connsiteX4" fmla="*/ 0 w 8424936"/>
              <a:gd name="connsiteY4" fmla="*/ 2031325 h 2031325"/>
              <a:gd name="connsiteX5" fmla="*/ 0 w 8424936"/>
              <a:gd name="connsiteY5" fmla="*/ 0 h 2031325"/>
              <a:gd name="connsiteX0" fmla="*/ 0 w 8454119"/>
              <a:gd name="connsiteY0" fmla="*/ 0 h 2031325"/>
              <a:gd name="connsiteX1" fmla="*/ 8424936 w 8454119"/>
              <a:gd name="connsiteY1" fmla="*/ 0 h 2031325"/>
              <a:gd name="connsiteX2" fmla="*/ 8454119 w 8454119"/>
              <a:gd name="connsiteY2" fmla="*/ 1379572 h 2031325"/>
              <a:gd name="connsiteX3" fmla="*/ 3874907 w 8454119"/>
              <a:gd name="connsiteY3" fmla="*/ 2022549 h 2031325"/>
              <a:gd name="connsiteX4" fmla="*/ 0 w 8454119"/>
              <a:gd name="connsiteY4" fmla="*/ 2031325 h 2031325"/>
              <a:gd name="connsiteX5" fmla="*/ 0 w 8454119"/>
              <a:gd name="connsiteY5" fmla="*/ 0 h 2031325"/>
              <a:gd name="connsiteX0" fmla="*/ 0 w 8454119"/>
              <a:gd name="connsiteY0" fmla="*/ 0 h 2031325"/>
              <a:gd name="connsiteX1" fmla="*/ 8424936 w 8454119"/>
              <a:gd name="connsiteY1" fmla="*/ 0 h 2031325"/>
              <a:gd name="connsiteX2" fmla="*/ 8454119 w 8454119"/>
              <a:gd name="connsiteY2" fmla="*/ 1379572 h 2031325"/>
              <a:gd name="connsiteX3" fmla="*/ 3962455 w 8454119"/>
              <a:gd name="connsiteY3" fmla="*/ 1341613 h 2031325"/>
              <a:gd name="connsiteX4" fmla="*/ 3874907 w 8454119"/>
              <a:gd name="connsiteY4" fmla="*/ 2022549 h 2031325"/>
              <a:gd name="connsiteX5" fmla="*/ 0 w 8454119"/>
              <a:gd name="connsiteY5" fmla="*/ 2031325 h 2031325"/>
              <a:gd name="connsiteX6" fmla="*/ 0 w 8454119"/>
              <a:gd name="connsiteY6" fmla="*/ 0 h 2031325"/>
              <a:gd name="connsiteX0" fmla="*/ 0 w 8454119"/>
              <a:gd name="connsiteY0" fmla="*/ 0 h 2042005"/>
              <a:gd name="connsiteX1" fmla="*/ 8424936 w 8454119"/>
              <a:gd name="connsiteY1" fmla="*/ 0 h 2042005"/>
              <a:gd name="connsiteX2" fmla="*/ 8454119 w 8454119"/>
              <a:gd name="connsiteY2" fmla="*/ 1379572 h 2042005"/>
              <a:gd name="connsiteX3" fmla="*/ 3962455 w 8454119"/>
              <a:gd name="connsiteY3" fmla="*/ 1341613 h 2042005"/>
              <a:gd name="connsiteX4" fmla="*/ 3437162 w 8454119"/>
              <a:gd name="connsiteY4" fmla="*/ 2042005 h 2042005"/>
              <a:gd name="connsiteX5" fmla="*/ 0 w 8454119"/>
              <a:gd name="connsiteY5" fmla="*/ 2031325 h 2042005"/>
              <a:gd name="connsiteX6" fmla="*/ 0 w 8454119"/>
              <a:gd name="connsiteY6" fmla="*/ 0 h 20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119" h="2042005">
                <a:moveTo>
                  <a:pt x="0" y="0"/>
                </a:moveTo>
                <a:lnTo>
                  <a:pt x="8424936" y="0"/>
                </a:lnTo>
                <a:lnTo>
                  <a:pt x="8454119" y="1379572"/>
                </a:lnTo>
                <a:cubicBezTo>
                  <a:pt x="7818998" y="1642085"/>
                  <a:pt x="4725657" y="1234450"/>
                  <a:pt x="3962455" y="1341613"/>
                </a:cubicBezTo>
                <a:cubicBezTo>
                  <a:pt x="3199253" y="1448776"/>
                  <a:pt x="4206197" y="1965964"/>
                  <a:pt x="3437162" y="2042005"/>
                </a:cubicBezTo>
                <a:lnTo>
                  <a:pt x="0" y="2031325"/>
                </a:lnTo>
                <a:lnTo>
                  <a:pt x="0" y="0"/>
                </a:lnTo>
                <a:close/>
              </a:path>
            </a:pathLst>
          </a:custGeom>
          <a:noFill/>
        </p:spPr>
        <p:txBody>
          <a:bodyPr wrap="square" rtlCol="0">
            <a:spAutoFit/>
          </a:bodyPr>
          <a:lstStyle/>
          <a:p>
            <a:pPr marL="285750" indent="-285750">
              <a:buFont typeface="Arial" panose="020B0604020202020204" pitchFamily="34" charset="0"/>
              <a:buChar char="•"/>
            </a:pPr>
            <a:r>
              <a:rPr lang="de-DE" dirty="0" smtClean="0"/>
              <a:t>Universität Göttingen (gesamt)</a:t>
            </a:r>
          </a:p>
          <a:p>
            <a:pPr marL="285750" indent="-285750">
              <a:buFont typeface="Arial" panose="020B0604020202020204" pitchFamily="34" charset="0"/>
              <a:buChar char="•"/>
            </a:pPr>
            <a:r>
              <a:rPr lang="de-DE" dirty="0" smtClean="0"/>
              <a:t>einige Institute der Universität Stuttgart</a:t>
            </a:r>
          </a:p>
          <a:p>
            <a:pPr marL="285750" indent="-285750">
              <a:buFont typeface="Arial" panose="020B0604020202020204" pitchFamily="34" charset="0"/>
              <a:buChar char="•"/>
            </a:pPr>
            <a:r>
              <a:rPr lang="de-DE" dirty="0" err="1" smtClean="0"/>
              <a:t>Chemikum</a:t>
            </a:r>
            <a:r>
              <a:rPr lang="de-DE" dirty="0" smtClean="0"/>
              <a:t> der Universität Erlangen</a:t>
            </a:r>
          </a:p>
          <a:p>
            <a:pPr marL="285750" indent="-285750">
              <a:buFont typeface="Arial" panose="020B0604020202020204" pitchFamily="34" charset="0"/>
              <a:buChar char="•"/>
            </a:pPr>
            <a:r>
              <a:rPr lang="de-DE" dirty="0" smtClean="0"/>
              <a:t>Leibniz Zentrum für marine Tropenforschung (Bremen)</a:t>
            </a:r>
          </a:p>
          <a:p>
            <a:pPr marL="285750" indent="-285750">
              <a:buFont typeface="Arial" panose="020B0604020202020204" pitchFamily="34" charset="0"/>
              <a:buChar char="•"/>
            </a:pPr>
            <a:r>
              <a:rPr lang="de-DE" dirty="0" smtClean="0"/>
              <a:t>Abteilungen des MPI Göttingen</a:t>
            </a:r>
          </a:p>
          <a:p>
            <a:pPr marL="285750" indent="-285750">
              <a:buFont typeface="Arial" panose="020B0604020202020204" pitchFamily="34" charset="0"/>
              <a:buChar char="•"/>
            </a:pPr>
            <a:r>
              <a:rPr lang="de-DE" dirty="0" smtClean="0"/>
              <a:t>Abteilungen der Universität Dortmund</a:t>
            </a:r>
          </a:p>
          <a:p>
            <a:pPr marL="285750" indent="-285750">
              <a:buFont typeface="Arial" panose="020B0604020202020204" pitchFamily="34" charset="0"/>
              <a:buChar char="•"/>
            </a:pPr>
            <a:r>
              <a:rPr lang="de-DE" dirty="0"/>
              <a:t>Abteilungen der Universität </a:t>
            </a:r>
            <a:r>
              <a:rPr lang="de-DE" dirty="0" smtClean="0"/>
              <a:t>Bremen</a:t>
            </a:r>
          </a:p>
          <a:p>
            <a:pPr marL="285750" indent="-285750">
              <a:buFont typeface="Arial" panose="020B0604020202020204" pitchFamily="34" charset="0"/>
              <a:buChar char="•"/>
            </a:pPr>
            <a:r>
              <a:rPr lang="de-DE" dirty="0" err="1" smtClean="0"/>
              <a:t>Corden</a:t>
            </a:r>
            <a:r>
              <a:rPr lang="de-DE" dirty="0" smtClean="0"/>
              <a:t> </a:t>
            </a:r>
            <a:r>
              <a:rPr lang="de-DE" dirty="0" err="1" smtClean="0"/>
              <a:t>Pharma</a:t>
            </a:r>
            <a:r>
              <a:rPr lang="de-DE" dirty="0" smtClean="0"/>
              <a:t> Frankfurt</a:t>
            </a:r>
          </a:p>
          <a:p>
            <a:pPr marL="285750" indent="-285750">
              <a:buFont typeface="Arial" panose="020B0604020202020204" pitchFamily="34" charset="0"/>
              <a:buChar char="•"/>
            </a:pPr>
            <a:r>
              <a:rPr lang="de-DE" dirty="0" smtClean="0"/>
              <a:t>Deutsches Kautschukinstitut Hannover</a:t>
            </a:r>
            <a:endParaRPr lang="de-DE" dirty="0"/>
          </a:p>
        </p:txBody>
      </p:sp>
    </p:spTree>
    <p:extLst>
      <p:ext uri="{BB962C8B-B14F-4D97-AF65-F5344CB8AC3E}">
        <p14:creationId xmlns:p14="http://schemas.microsoft.com/office/powerpoint/2010/main" val="129269014"/>
      </p:ext>
    </p:extLst>
  </p:cSld>
  <p:clrMapOvr>
    <a:masterClrMapping/>
  </p:clrMapOvr>
  <p:transition advClick="0" advTm="7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932040" y="188640"/>
            <a:ext cx="432676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Bestellungen/Warenbewegung</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60</a:t>
            </a:fld>
            <a:endParaRPr lang="de-DE" dirty="0"/>
          </a:p>
        </p:txBody>
      </p:sp>
      <p:sp>
        <p:nvSpPr>
          <p:cNvPr id="11" name="Rechteck 10"/>
          <p:cNvSpPr/>
          <p:nvPr/>
        </p:nvSpPr>
        <p:spPr>
          <a:xfrm>
            <a:off x="395536" y="1052736"/>
            <a:ext cx="208230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Weitere Funktionen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395536" y="1484784"/>
            <a:ext cx="8291264" cy="1169551"/>
          </a:xfrm>
          <a:prstGeom prst="rect">
            <a:avLst/>
          </a:prstGeom>
          <a:noFill/>
        </p:spPr>
        <p:txBody>
          <a:bodyPr wrap="square" rtlCol="0">
            <a:spAutoFit/>
          </a:bodyPr>
          <a:lstStyle/>
          <a:p>
            <a:pPr lvl="0">
              <a:buBlip>
                <a:blip r:embed="rId4"/>
              </a:buBlip>
            </a:pPr>
            <a:r>
              <a:rPr lang="de-DE" sz="1400" dirty="0" smtClean="0">
                <a:solidFill>
                  <a:prstClr val="black"/>
                </a:solidFill>
              </a:rPr>
              <a:t>Versandinformationen (Liefertermin, Sendungsverfolgung)</a:t>
            </a:r>
          </a:p>
          <a:p>
            <a:pPr lvl="0">
              <a:buBlip>
                <a:blip r:embed="rId4"/>
              </a:buBlip>
            </a:pPr>
            <a:r>
              <a:rPr lang="de-DE" sz="1400" dirty="0" smtClean="0">
                <a:solidFill>
                  <a:prstClr val="black"/>
                </a:solidFill>
              </a:rPr>
              <a:t>Bestelldokumente (Auftragsbestätigungen, Lieferscheine, Rechnungen)</a:t>
            </a:r>
          </a:p>
          <a:p>
            <a:pPr lvl="0">
              <a:buBlip>
                <a:blip r:embed="rId4"/>
              </a:buBlip>
            </a:pPr>
            <a:r>
              <a:rPr lang="de-DE" sz="1400" dirty="0" smtClean="0">
                <a:solidFill>
                  <a:prstClr val="black"/>
                </a:solidFill>
              </a:rPr>
              <a:t>Analysenzertifikate, </a:t>
            </a:r>
            <a:r>
              <a:rPr lang="de-DE" sz="1400" dirty="0" err="1" smtClean="0">
                <a:solidFill>
                  <a:prstClr val="black"/>
                </a:solidFill>
              </a:rPr>
              <a:t>Chargennr</a:t>
            </a:r>
            <a:r>
              <a:rPr lang="de-DE" sz="1400" dirty="0" smtClean="0">
                <a:solidFill>
                  <a:prstClr val="black"/>
                </a:solidFill>
              </a:rPr>
              <a:t>, </a:t>
            </a:r>
            <a:r>
              <a:rPr lang="de-DE" sz="1400" dirty="0" err="1" smtClean="0">
                <a:solidFill>
                  <a:prstClr val="black"/>
                </a:solidFill>
              </a:rPr>
              <a:t>Min.Haltbarkeitsdatum</a:t>
            </a:r>
            <a:endParaRPr lang="de-DE" sz="1400" dirty="0">
              <a:solidFill>
                <a:prstClr val="black"/>
              </a:solidFill>
            </a:endParaRPr>
          </a:p>
          <a:p>
            <a:endParaRPr lang="de-DE" sz="1400" dirty="0" smtClean="0"/>
          </a:p>
          <a:p>
            <a:endParaRPr lang="de-DE" sz="1400" dirty="0" smtClean="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664" y="2654335"/>
            <a:ext cx="6353150" cy="28974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429000"/>
            <a:ext cx="3214535" cy="311202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402497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228184" y="188640"/>
            <a:ext cx="276024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Rechnungsbuchung</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61</a:t>
            </a:fld>
            <a:endParaRPr lang="de-DE" dirty="0"/>
          </a:p>
        </p:txBody>
      </p:sp>
      <p:sp>
        <p:nvSpPr>
          <p:cNvPr id="11" name="Rechteck 10"/>
          <p:cNvSpPr/>
          <p:nvPr/>
        </p:nvSpPr>
        <p:spPr>
          <a:xfrm>
            <a:off x="395536" y="1052736"/>
            <a:ext cx="2778261"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Berücksichtigte Funktionen</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395536" y="1268760"/>
            <a:ext cx="8291264" cy="523220"/>
          </a:xfrm>
          <a:prstGeom prst="rect">
            <a:avLst/>
          </a:prstGeom>
          <a:noFill/>
        </p:spPr>
        <p:txBody>
          <a:bodyPr wrap="square" rtlCol="0">
            <a:spAutoFit/>
          </a:bodyPr>
          <a:lstStyle/>
          <a:p>
            <a:pPr lvl="0">
              <a:buBlip>
                <a:blip r:embed="rId4"/>
              </a:buBlip>
            </a:pPr>
            <a:r>
              <a:rPr lang="de-DE" sz="1400" dirty="0" smtClean="0">
                <a:solidFill>
                  <a:prstClr val="black"/>
                </a:solidFill>
              </a:rPr>
              <a:t>Aufteilung der zusätzlichen Kosten und des Skontos auf den Ausgabepreis (Lagerartikel)</a:t>
            </a:r>
            <a:endParaRPr lang="de-DE" sz="1400" dirty="0" smtClean="0"/>
          </a:p>
          <a:p>
            <a:endParaRPr lang="de-DE" sz="1400" dirty="0" smtClean="0"/>
          </a:p>
        </p:txBody>
      </p:sp>
      <p:pic>
        <p:nvPicPr>
          <p:cNvPr id="3" name="Grafik 2"/>
          <p:cNvPicPr>
            <a:picLocks noChangeAspect="1"/>
          </p:cNvPicPr>
          <p:nvPr/>
        </p:nvPicPr>
        <p:blipFill rotWithShape="1">
          <a:blip r:embed="rId5"/>
          <a:srcRect l="30706" t="23400" r="19682" b="4501"/>
          <a:stretch/>
        </p:blipFill>
        <p:spPr>
          <a:xfrm>
            <a:off x="2915816" y="1988840"/>
            <a:ext cx="5129754" cy="419337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51308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Interne Warenwirtschaft</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300709843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940152" y="188640"/>
            <a:ext cx="313060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Interne Warenausgabe</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63</a:t>
            </a:fld>
            <a:endParaRPr lang="de-DE" dirty="0"/>
          </a:p>
        </p:txBody>
      </p:sp>
      <p:sp>
        <p:nvSpPr>
          <p:cNvPr id="11" name="Rechteck 10"/>
          <p:cNvSpPr/>
          <p:nvPr/>
        </p:nvSpPr>
        <p:spPr>
          <a:xfrm>
            <a:off x="395536" y="1052736"/>
            <a:ext cx="4296817"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Echtzeitbestände und Preise für den Käufer</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rotWithShape="1">
          <a:blip r:embed="rId4"/>
          <a:srcRect l="30706" t="19201" r="20075" b="5901"/>
          <a:stretch/>
        </p:blipFill>
        <p:spPr>
          <a:xfrm>
            <a:off x="3832450" y="2132856"/>
            <a:ext cx="5060030" cy="4331386"/>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pic>
      <p:sp>
        <p:nvSpPr>
          <p:cNvPr id="13" name="Textfeld 12"/>
          <p:cNvSpPr txBox="1"/>
          <p:nvPr/>
        </p:nvSpPr>
        <p:spPr>
          <a:xfrm>
            <a:off x="601216" y="1268760"/>
            <a:ext cx="8291264" cy="523220"/>
          </a:xfrm>
          <a:prstGeom prst="rect">
            <a:avLst/>
          </a:prstGeom>
          <a:noFill/>
        </p:spPr>
        <p:txBody>
          <a:bodyPr wrap="square" rtlCol="0">
            <a:spAutoFit/>
          </a:bodyPr>
          <a:lstStyle/>
          <a:p>
            <a:pPr lvl="0"/>
            <a:r>
              <a:rPr lang="de-DE" sz="1400" dirty="0" smtClean="0"/>
              <a:t>Der Ausgabepreis kann durch Eingabe oder durch Mischreiskalkulation festgelegt werden. Die Mischpreiskalkulation wurde von der DFG und den </a:t>
            </a:r>
            <a:r>
              <a:rPr lang="de-DE" sz="1400" dirty="0" err="1" smtClean="0"/>
              <a:t>SFB‘s</a:t>
            </a:r>
            <a:r>
              <a:rPr lang="de-DE" sz="1400" dirty="0" smtClean="0"/>
              <a:t> anerkannt.</a:t>
            </a:r>
          </a:p>
        </p:txBody>
      </p:sp>
      <p:sp>
        <p:nvSpPr>
          <p:cNvPr id="12" name="Rechteck 11"/>
          <p:cNvSpPr/>
          <p:nvPr/>
        </p:nvSpPr>
        <p:spPr>
          <a:xfrm>
            <a:off x="395536" y="1945819"/>
            <a:ext cx="2709331"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Spezielle Zugangskontrolle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feld 13"/>
          <p:cNvSpPr txBox="1"/>
          <p:nvPr/>
        </p:nvSpPr>
        <p:spPr>
          <a:xfrm>
            <a:off x="601216" y="2113692"/>
            <a:ext cx="3106688" cy="1169551"/>
          </a:xfrm>
          <a:prstGeom prst="rect">
            <a:avLst/>
          </a:prstGeom>
          <a:noFill/>
        </p:spPr>
        <p:txBody>
          <a:bodyPr wrap="square" rtlCol="0">
            <a:spAutoFit/>
          </a:bodyPr>
          <a:lstStyle/>
          <a:p>
            <a:pPr lvl="0"/>
            <a:r>
              <a:rPr lang="de-DE" sz="1400" dirty="0" smtClean="0"/>
              <a:t>Die Zugangskontrolle wird in der Berechtigungsgruppe festgesetzt. Für z.B. Praktika können Anforderungen durch Genehmigungsprozesse geleitet werden</a:t>
            </a:r>
          </a:p>
        </p:txBody>
      </p:sp>
      <p:sp>
        <p:nvSpPr>
          <p:cNvPr id="17" name="Rechteck 16"/>
          <p:cNvSpPr/>
          <p:nvPr/>
        </p:nvSpPr>
        <p:spPr>
          <a:xfrm>
            <a:off x="395536" y="3315712"/>
            <a:ext cx="1678665"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Meldebestände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feld 17"/>
          <p:cNvSpPr txBox="1"/>
          <p:nvPr/>
        </p:nvSpPr>
        <p:spPr>
          <a:xfrm>
            <a:off x="601216" y="3483585"/>
            <a:ext cx="3106688" cy="1169551"/>
          </a:xfrm>
          <a:prstGeom prst="rect">
            <a:avLst/>
          </a:prstGeom>
          <a:noFill/>
        </p:spPr>
        <p:txBody>
          <a:bodyPr wrap="square" rtlCol="0">
            <a:spAutoFit/>
          </a:bodyPr>
          <a:lstStyle/>
          <a:p>
            <a:pPr lvl="0"/>
            <a:r>
              <a:rPr lang="de-DE" sz="1400" dirty="0" smtClean="0"/>
              <a:t>Bei Unterschreitung des Meldebestandes kann eine Benachrichtigung erfolgen. Dadurch kann rechtzeitig die Ware nachbeschafft werden</a:t>
            </a:r>
          </a:p>
        </p:txBody>
      </p:sp>
    </p:spTree>
    <p:extLst>
      <p:ext uri="{BB962C8B-B14F-4D97-AF65-F5344CB8AC3E}">
        <p14:creationId xmlns:p14="http://schemas.microsoft.com/office/powerpoint/2010/main" val="411320306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588224" y="188640"/>
            <a:ext cx="236430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Ausgabeterminal</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64</a:t>
            </a:fld>
            <a:endParaRPr lang="de-DE" dirty="0"/>
          </a:p>
        </p:txBody>
      </p:sp>
      <p:sp>
        <p:nvSpPr>
          <p:cNvPr id="11" name="Rechteck 10"/>
          <p:cNvSpPr/>
          <p:nvPr/>
        </p:nvSpPr>
        <p:spPr>
          <a:xfrm>
            <a:off x="395536" y="1052736"/>
            <a:ext cx="4986622"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Optimiert </a:t>
            </a:r>
            <a:r>
              <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rPr>
              <a:t>für </a:t>
            </a: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Sensorbildschirme und Handscanner</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601216" y="1268760"/>
            <a:ext cx="8291264" cy="523220"/>
          </a:xfrm>
          <a:prstGeom prst="rect">
            <a:avLst/>
          </a:prstGeom>
          <a:noFill/>
        </p:spPr>
        <p:txBody>
          <a:bodyPr wrap="square" rtlCol="0">
            <a:spAutoFit/>
          </a:bodyPr>
          <a:lstStyle/>
          <a:p>
            <a:pPr lvl="0"/>
            <a:r>
              <a:rPr lang="de-DE" sz="1400" dirty="0" smtClean="0"/>
              <a:t>Die Anmeldung und Überprüfung der Zugangsberechtigung des Käufers erfolgt durch Erfassung der Identifikationskarte (Mitarbeiter- / Studentenausweis)</a:t>
            </a:r>
          </a:p>
        </p:txBody>
      </p:sp>
      <p:sp>
        <p:nvSpPr>
          <p:cNvPr id="12" name="Rechteck 11"/>
          <p:cNvSpPr/>
          <p:nvPr/>
        </p:nvSpPr>
        <p:spPr>
          <a:xfrm>
            <a:off x="395536" y="1945819"/>
            <a:ext cx="2831160"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Anbindung zur Abfüllanlage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feld 13"/>
          <p:cNvSpPr txBox="1"/>
          <p:nvPr/>
        </p:nvSpPr>
        <p:spPr>
          <a:xfrm>
            <a:off x="601216" y="2113692"/>
            <a:ext cx="5554960" cy="523220"/>
          </a:xfrm>
          <a:prstGeom prst="rect">
            <a:avLst/>
          </a:prstGeom>
          <a:noFill/>
        </p:spPr>
        <p:txBody>
          <a:bodyPr wrap="square" rtlCol="0">
            <a:spAutoFit/>
          </a:bodyPr>
          <a:lstStyle/>
          <a:p>
            <a:pPr lvl="0"/>
            <a:r>
              <a:rPr lang="de-DE" sz="1400" dirty="0" smtClean="0"/>
              <a:t>Eine Übernahme der Daten von Abfüllanlagen / Waagen zum Bestellauftrag ist möglich</a:t>
            </a:r>
          </a:p>
        </p:txBody>
      </p:sp>
      <p:pic>
        <p:nvPicPr>
          <p:cNvPr id="16" name="Grafik 15" descr="warenausgabe007.jpg"/>
          <p:cNvPicPr>
            <a:picLocks noChangeAspect="1"/>
          </p:cNvPicPr>
          <p:nvPr/>
        </p:nvPicPr>
        <p:blipFill>
          <a:blip r:embed="rId4" cstate="print"/>
          <a:stretch>
            <a:fillRect/>
          </a:stretch>
        </p:blipFill>
        <p:spPr>
          <a:xfrm>
            <a:off x="6701835" y="1703524"/>
            <a:ext cx="2161531" cy="1559828"/>
          </a:xfrm>
          <a:prstGeom prst="rect">
            <a:avLst/>
          </a:prstGeom>
          <a:ln>
            <a:solidFill>
              <a:schemeClr val="tx1"/>
            </a:solidFill>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25" y="3356992"/>
            <a:ext cx="8837624" cy="30419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980857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588224" y="188640"/>
            <a:ext cx="2364302"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Ausgabeterminal</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65</a:t>
            </a:fld>
            <a:endParaRPr lang="de-DE" dirty="0"/>
          </a:p>
        </p:txBody>
      </p:sp>
      <p:sp>
        <p:nvSpPr>
          <p:cNvPr id="11" name="Rechteck 10"/>
          <p:cNvSpPr/>
          <p:nvPr/>
        </p:nvSpPr>
        <p:spPr>
          <a:xfrm>
            <a:off x="395536" y="1052736"/>
            <a:ext cx="2195537" cy="278281"/>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Beförderungspapiere</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601216" y="1268760"/>
            <a:ext cx="4258816" cy="954107"/>
          </a:xfrm>
          <a:prstGeom prst="rect">
            <a:avLst/>
          </a:prstGeom>
          <a:noFill/>
        </p:spPr>
        <p:txBody>
          <a:bodyPr wrap="square" rtlCol="0">
            <a:spAutoFit/>
          </a:bodyPr>
          <a:lstStyle/>
          <a:p>
            <a:pPr lvl="0"/>
            <a:r>
              <a:rPr lang="de-DE" sz="1400" dirty="0" smtClean="0"/>
              <a:t>Sollte der Transport von Waren des Internen Warenlagers über öffentliche Verkehrswege gehen, können die nötigen Beförderungspapiere vom Terminal aus erstellt werden</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878" y="866495"/>
            <a:ext cx="3624574" cy="529880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984085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868144" y="188640"/>
            <a:ext cx="3060774"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Interne Abrechnungen</a:t>
            </a:r>
            <a:endParaRPr lang="de-DE" sz="2400" b="1" dirty="0">
              <a:effectLst>
                <a:reflection blurRad="6350" stA="55000" endA="300" endPos="45500" dir="5400000" sy="-100000" algn="bl" rotWithShape="0"/>
              </a:effectLst>
            </a:endParaRPr>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66</a:t>
            </a:fld>
            <a:endParaRPr lang="de-DE" dirty="0"/>
          </a:p>
        </p:txBody>
      </p:sp>
      <p:sp>
        <p:nvSpPr>
          <p:cNvPr id="11" name="Rechteck 10"/>
          <p:cNvSpPr/>
          <p:nvPr/>
        </p:nvSpPr>
        <p:spPr>
          <a:xfrm>
            <a:off x="395536" y="1052736"/>
            <a:ext cx="2727863" cy="259045"/>
          </a:xfrm>
          <a:prstGeom prst="rect">
            <a:avLst/>
          </a:prstGeom>
        </p:spPr>
        <p:txBody>
          <a:bodyPr wrap="none">
            <a:spAutoFit/>
          </a:bodyPr>
          <a:lstStyle/>
          <a:p>
            <a:pPr>
              <a:lnSpc>
                <a:spcPts val="1300"/>
              </a:lnSpc>
              <a:spcBef>
                <a:spcPts val="2400"/>
              </a:spcBef>
              <a:spcAft>
                <a:spcPts val="300"/>
              </a:spcAft>
            </a:pPr>
            <a:r>
              <a:rPr lang="de-DE" b="1" dirty="0"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Verbindlichkeiten (Obligo) </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feld 12"/>
          <p:cNvSpPr txBox="1"/>
          <p:nvPr/>
        </p:nvSpPr>
        <p:spPr>
          <a:xfrm>
            <a:off x="601216" y="1268760"/>
            <a:ext cx="8291264" cy="307777"/>
          </a:xfrm>
          <a:prstGeom prst="rect">
            <a:avLst/>
          </a:prstGeom>
          <a:noFill/>
        </p:spPr>
        <p:txBody>
          <a:bodyPr wrap="square" rtlCol="0">
            <a:spAutoFit/>
          </a:bodyPr>
          <a:lstStyle/>
          <a:p>
            <a:pPr lvl="0"/>
            <a:r>
              <a:rPr lang="de-DE" sz="1400" dirty="0" smtClean="0"/>
              <a:t>Die Abteilungen haben immer einen Überblick über Ihre Einkäufe</a:t>
            </a:r>
          </a:p>
        </p:txBody>
      </p:sp>
      <p:sp>
        <p:nvSpPr>
          <p:cNvPr id="12" name="Rechteck 11"/>
          <p:cNvSpPr/>
          <p:nvPr/>
        </p:nvSpPr>
        <p:spPr>
          <a:xfrm>
            <a:off x="395536" y="1945819"/>
            <a:ext cx="2356286" cy="278281"/>
          </a:xfrm>
          <a:prstGeom prst="rect">
            <a:avLst/>
          </a:prstGeom>
        </p:spPr>
        <p:txBody>
          <a:bodyPr wrap="none">
            <a:spAutoFit/>
          </a:bodyPr>
          <a:lstStyle/>
          <a:p>
            <a:pPr>
              <a:lnSpc>
                <a:spcPts val="1300"/>
              </a:lnSpc>
              <a:spcBef>
                <a:spcPts val="2400"/>
              </a:spcBef>
              <a:spcAft>
                <a:spcPts val="300"/>
              </a:spcAft>
            </a:pPr>
            <a:r>
              <a:rPr lang="de-DE" b="1" dirty="0" err="1" smtClean="0">
                <a:solidFill>
                  <a:srgbClr val="000099"/>
                </a:solidFill>
                <a:latin typeface="Calibri" panose="020F0502020204030204" pitchFamily="34" charset="0"/>
                <a:ea typeface="Times New Roman" panose="02020603050405020304" pitchFamily="18" charset="0"/>
                <a:cs typeface="Times New Roman" panose="02020603050405020304" pitchFamily="18" charset="0"/>
              </a:rPr>
              <a:t>Abrechnungerstellung</a:t>
            </a:r>
            <a:endParaRPr lang="de-DE" b="1" dirty="0">
              <a:solidFill>
                <a:srgbClr val="000099"/>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Textfeld 13"/>
          <p:cNvSpPr txBox="1"/>
          <p:nvPr/>
        </p:nvSpPr>
        <p:spPr>
          <a:xfrm>
            <a:off x="601216" y="2113692"/>
            <a:ext cx="2890664" cy="1169551"/>
          </a:xfrm>
          <a:prstGeom prst="rect">
            <a:avLst/>
          </a:prstGeom>
          <a:noFill/>
        </p:spPr>
        <p:txBody>
          <a:bodyPr wrap="square" rtlCol="0">
            <a:spAutoFit/>
          </a:bodyPr>
          <a:lstStyle/>
          <a:p>
            <a:pPr lvl="0"/>
            <a:r>
              <a:rPr lang="de-DE" sz="1400" dirty="0" smtClean="0"/>
              <a:t>Die Erstellung von Abrechnungen kann direkt automatisiert nach dem Warenerhalt oder auch auf Mausklick für einen bestimmten Zeitraum durchgeführt werden.</a:t>
            </a:r>
          </a:p>
        </p:txBody>
      </p:sp>
      <p:pic>
        <p:nvPicPr>
          <p:cNvPr id="2" name="Grafik 1"/>
          <p:cNvPicPr>
            <a:picLocks noChangeAspect="1"/>
          </p:cNvPicPr>
          <p:nvPr/>
        </p:nvPicPr>
        <p:blipFill rotWithShape="1">
          <a:blip r:embed="rId4"/>
          <a:srcRect l="31100" t="19201" r="19288" b="5200"/>
          <a:stretch/>
        </p:blipFill>
        <p:spPr>
          <a:xfrm>
            <a:off x="3852718" y="1606650"/>
            <a:ext cx="5124569" cy="4392488"/>
          </a:xfrm>
          <a:prstGeom prst="rect">
            <a:avLst/>
          </a:prstGeom>
          <a:ln>
            <a:solidFill>
              <a:schemeClr val="tx1"/>
            </a:solidFill>
          </a:ln>
          <a:effectLst>
            <a:outerShdw blurRad="50800" dist="38100" dir="2700000" algn="tl" rotWithShape="0">
              <a:prstClr val="black">
                <a:alpha val="40000"/>
              </a:prstClr>
            </a:outerShdw>
          </a:effectLst>
        </p:spPr>
      </p:pic>
      <p:pic>
        <p:nvPicPr>
          <p:cNvPr id="17" name="Grafik 16" descr="intware013.jpg"/>
          <p:cNvPicPr/>
          <p:nvPr/>
        </p:nvPicPr>
        <p:blipFill>
          <a:blip r:embed="rId5" cstate="print"/>
          <a:stretch>
            <a:fillRect/>
          </a:stretch>
        </p:blipFill>
        <p:spPr>
          <a:xfrm>
            <a:off x="1089675" y="4120173"/>
            <a:ext cx="2402205" cy="187896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51132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Anbindung an das firmeninterne</a:t>
            </a:r>
          </a:p>
          <a:p>
            <a:r>
              <a:rPr lang="de-DE" dirty="0" smtClean="0">
                <a:solidFill>
                  <a:schemeClr val="tx1"/>
                </a:solidFill>
              </a:rPr>
              <a:t>ERP-System von SAP®</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extLst>
      <p:ext uri="{BB962C8B-B14F-4D97-AF65-F5344CB8AC3E}">
        <p14:creationId xmlns:p14="http://schemas.microsoft.com/office/powerpoint/2010/main" val="405299365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4339223" y="188640"/>
            <a:ext cx="480477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Anbindung an externe ERP-Systeme</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68</a:t>
            </a:fld>
            <a:endParaRPr lang="de-DE"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87" y="851070"/>
            <a:ext cx="8548643" cy="560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11374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4339223" y="188640"/>
            <a:ext cx="480477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Anbindung an externe ERP-Systeme</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69</a:t>
            </a:fld>
            <a:endParaRPr lang="de-DE"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8" y="1052736"/>
            <a:ext cx="801052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93361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 Verbindung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7092797" y="116632"/>
            <a:ext cx="2051203"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Webbasierend</a:t>
            </a:r>
            <a:endParaRPr lang="de-DE" sz="2400" b="1" dirty="0">
              <a:effectLst>
                <a:reflection blurRad="6350" stA="55000" endA="300" endPos="45500" dir="5400000" sy="-100000" algn="bl" rotWithShape="0"/>
              </a:effectLst>
            </a:endParaRPr>
          </a:p>
        </p:txBody>
      </p:sp>
      <p:sp>
        <p:nvSpPr>
          <p:cNvPr id="9" name="Textfeld 8"/>
          <p:cNvSpPr txBox="1"/>
          <p:nvPr/>
        </p:nvSpPr>
        <p:spPr>
          <a:xfrm>
            <a:off x="361587" y="1628800"/>
            <a:ext cx="8161080" cy="923330"/>
          </a:xfrm>
          <a:prstGeom prst="rect">
            <a:avLst/>
          </a:prstGeom>
          <a:noFill/>
        </p:spPr>
        <p:txBody>
          <a:bodyPr wrap="none" rtlCol="0">
            <a:spAutoFit/>
          </a:bodyPr>
          <a:lstStyle/>
          <a:p>
            <a:r>
              <a:rPr lang="de-DE" dirty="0" smtClean="0"/>
              <a:t>Egal ob Microsoft Internet Explorer/Edge, Mozilla Firefox, Google Chrome oder</a:t>
            </a:r>
            <a:br>
              <a:rPr lang="de-DE" dirty="0" smtClean="0"/>
            </a:br>
            <a:r>
              <a:rPr lang="de-DE" dirty="0" smtClean="0"/>
              <a:t>Opera – Als webbasierendes System läuft GoeChem </a:t>
            </a:r>
            <a:r>
              <a:rPr lang="de-DE" b="1" dirty="0" smtClean="0"/>
              <a:t>zentral</a:t>
            </a:r>
            <a:r>
              <a:rPr lang="de-DE" dirty="0" smtClean="0"/>
              <a:t> auf einem Webserver.</a:t>
            </a:r>
          </a:p>
          <a:p>
            <a:r>
              <a:rPr lang="de-DE" dirty="0" smtClean="0"/>
              <a:t>Die Verschlüsselung erfolgt durch den Webserver.</a:t>
            </a:r>
          </a:p>
        </p:txBody>
      </p:sp>
      <p:pic>
        <p:nvPicPr>
          <p:cNvPr id="3074" name="Picture 2"/>
          <p:cNvPicPr>
            <a:picLocks noChangeAspect="1" noChangeArrowheads="1"/>
          </p:cNvPicPr>
          <p:nvPr/>
        </p:nvPicPr>
        <p:blipFill>
          <a:blip r:embed="rId4" cstate="print"/>
          <a:srcRect/>
          <a:stretch>
            <a:fillRect/>
          </a:stretch>
        </p:blipFill>
        <p:spPr bwMode="auto">
          <a:xfrm>
            <a:off x="611560" y="3429000"/>
            <a:ext cx="1209734" cy="1224136"/>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5" name="Picture 3"/>
          <p:cNvPicPr>
            <a:picLocks noChangeAspect="1" noChangeArrowheads="1"/>
          </p:cNvPicPr>
          <p:nvPr/>
        </p:nvPicPr>
        <p:blipFill>
          <a:blip r:embed="rId5" cstate="print"/>
          <a:srcRect/>
          <a:stretch>
            <a:fillRect/>
          </a:stretch>
        </p:blipFill>
        <p:spPr bwMode="auto">
          <a:xfrm>
            <a:off x="611560" y="4797152"/>
            <a:ext cx="1209600" cy="116206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6" cstate="print"/>
          <a:srcRect/>
          <a:stretch>
            <a:fillRect/>
          </a:stretch>
        </p:blipFill>
        <p:spPr bwMode="auto">
          <a:xfrm>
            <a:off x="1979712" y="3429000"/>
            <a:ext cx="1224136" cy="1224136"/>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7" name="Picture 5"/>
          <p:cNvPicPr>
            <a:picLocks noChangeAspect="1" noChangeArrowheads="1"/>
          </p:cNvPicPr>
          <p:nvPr/>
        </p:nvPicPr>
        <p:blipFill>
          <a:blip r:embed="rId7" cstate="print"/>
          <a:srcRect/>
          <a:stretch>
            <a:fillRect/>
          </a:stretch>
        </p:blipFill>
        <p:spPr bwMode="auto">
          <a:xfrm>
            <a:off x="1979712" y="4797152"/>
            <a:ext cx="1328915" cy="11628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3078" name="Picture 6"/>
          <p:cNvPicPr>
            <a:picLocks noChangeAspect="1" noChangeArrowheads="1"/>
          </p:cNvPicPr>
          <p:nvPr/>
        </p:nvPicPr>
        <p:blipFill>
          <a:blip r:embed="rId8" cstate="print"/>
          <a:srcRect/>
          <a:stretch>
            <a:fillRect/>
          </a:stretch>
        </p:blipFill>
        <p:spPr bwMode="auto">
          <a:xfrm>
            <a:off x="3347864" y="3429000"/>
            <a:ext cx="1072286" cy="121458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2" name="Grafik 11" descr="smartphone1.png"/>
          <p:cNvPicPr>
            <a:picLocks noChangeAspect="1"/>
          </p:cNvPicPr>
          <p:nvPr/>
        </p:nvPicPr>
        <p:blipFill>
          <a:blip r:embed="rId9" cstate="print"/>
          <a:stretch>
            <a:fillRect/>
          </a:stretch>
        </p:blipFill>
        <p:spPr>
          <a:xfrm>
            <a:off x="6300192" y="3583598"/>
            <a:ext cx="3050270" cy="3274402"/>
          </a:xfrm>
          <a:prstGeom prst="rect">
            <a:avLst/>
          </a:prstGeom>
        </p:spPr>
      </p:pic>
      <p:sp>
        <p:nvSpPr>
          <p:cNvPr id="13"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a:t>
            </a:fld>
            <a:endParaRPr lang="de-DE"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4339223" y="188640"/>
            <a:ext cx="480477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Anbindung an externe ERP-Systeme</a:t>
            </a:r>
            <a:endParaRPr lang="de-DE" sz="2400" b="1" dirty="0">
              <a:effectLst>
                <a:reflection blurRad="6350" stA="55000" endA="300" endPos="45500" dir="5400000" sy="-100000" algn="bl" rotWithShape="0"/>
              </a:effectLst>
            </a:endParaRPr>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70</a:t>
            </a:fld>
            <a:endParaRPr lang="de-DE"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8" y="1061045"/>
            <a:ext cx="801052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16273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95536" y="2089879"/>
            <a:ext cx="8424936" cy="1200329"/>
          </a:xfrm>
          <a:prstGeom prst="rect">
            <a:avLst/>
          </a:prstGeom>
          <a:noFill/>
        </p:spPr>
        <p:txBody>
          <a:bodyPr wrap="square" rtlCol="0">
            <a:spAutoFit/>
          </a:bodyPr>
          <a:lstStyle/>
          <a:p>
            <a:pPr lvl="0">
              <a:buBlip>
                <a:blip r:embed="rId4"/>
              </a:buBlip>
            </a:pPr>
            <a:r>
              <a:rPr lang="de-DE" dirty="0" smtClean="0"/>
              <a:t>Umbuchungen durch interne Abrechnungen werden direkt im Hauptbuch vorgenommen</a:t>
            </a:r>
          </a:p>
          <a:p>
            <a:pPr lvl="0">
              <a:buBlip>
                <a:blip r:embed="rId4"/>
              </a:buBlip>
            </a:pPr>
            <a:r>
              <a:rPr lang="de-DE" dirty="0" smtClean="0"/>
              <a:t>Änderungen an einer Bestellung im SAP-System  werden auch in GoeChem vorgenommen (Auch neue Positionen</a:t>
            </a:r>
          </a:p>
        </p:txBody>
      </p:sp>
      <p:sp>
        <p:nvSpPr>
          <p:cNvPr id="8"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71</a:t>
            </a:fld>
            <a:endParaRPr lang="de-DE" dirty="0"/>
          </a:p>
        </p:txBody>
      </p:sp>
      <p:sp>
        <p:nvSpPr>
          <p:cNvPr id="10" name="Rechteck 9"/>
          <p:cNvSpPr/>
          <p:nvPr/>
        </p:nvSpPr>
        <p:spPr>
          <a:xfrm>
            <a:off x="323527" y="1239143"/>
            <a:ext cx="8424935" cy="461665"/>
          </a:xfrm>
          <a:prstGeom prst="rect">
            <a:avLst/>
          </a:prstGeom>
        </p:spPr>
        <p:txBody>
          <a:bodyPr wrap="square">
            <a:spAutoFit/>
          </a:bodyPr>
          <a:lstStyle/>
          <a:p>
            <a:r>
              <a:rPr lang="de-DE" sz="2400" b="1" dirty="0" smtClean="0">
                <a:solidFill>
                  <a:schemeClr val="tx2"/>
                </a:solidFill>
              </a:rPr>
              <a:t>Weiterer Datenaustausch</a:t>
            </a:r>
          </a:p>
        </p:txBody>
      </p:sp>
      <p:sp>
        <p:nvSpPr>
          <p:cNvPr id="11" name="Textfeld 10"/>
          <p:cNvSpPr txBox="1"/>
          <p:nvPr/>
        </p:nvSpPr>
        <p:spPr>
          <a:xfrm>
            <a:off x="4339223" y="188640"/>
            <a:ext cx="4804777"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Anbindung an externe ERP-Systeme</a:t>
            </a:r>
            <a:endParaRPr lang="de-DE" sz="2400" b="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367173374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Untertitel 2"/>
          <p:cNvSpPr>
            <a:spLocks noGrp="1"/>
          </p:cNvSpPr>
          <p:nvPr>
            <p:ph type="subTitle" idx="1"/>
          </p:nvPr>
        </p:nvSpPr>
        <p:spPr>
          <a:xfrm>
            <a:off x="251520" y="3692624"/>
            <a:ext cx="8568952" cy="1752600"/>
          </a:xfrm>
        </p:spPr>
        <p:txBody>
          <a:bodyPr/>
          <a:lstStyle/>
          <a:p>
            <a:r>
              <a:rPr lang="de-DE" dirty="0" smtClean="0">
                <a:solidFill>
                  <a:schemeClr val="tx1"/>
                </a:solidFill>
              </a:rPr>
              <a:t>Datensicherheit</a:t>
            </a:r>
            <a:endParaRPr lang="de-DE" dirty="0">
              <a:solidFill>
                <a:schemeClr val="tx1"/>
              </a:solidFill>
            </a:endParaRPr>
          </a:p>
        </p:txBody>
      </p:sp>
      <p:pic>
        <p:nvPicPr>
          <p:cNvPr id="5" name="Grafik 4" descr="goechem600.jpg"/>
          <p:cNvPicPr>
            <a:picLocks noChangeAspect="1"/>
          </p:cNvPicPr>
          <p:nvPr/>
        </p:nvPicPr>
        <p:blipFill>
          <a:blip r:embed="rId3" cstate="print"/>
          <a:stretch>
            <a:fillRect/>
          </a:stretch>
        </p:blipFill>
        <p:spPr>
          <a:xfrm>
            <a:off x="1835696" y="1268760"/>
            <a:ext cx="5400600" cy="1759641"/>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505274" y="188640"/>
            <a:ext cx="3603230"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Verschlüsselte Verbindung</a:t>
            </a:r>
            <a:endParaRPr lang="de-DE" sz="2400" b="1" dirty="0">
              <a:effectLst>
                <a:reflection blurRad="6350" stA="55000" endA="300" endPos="45500" dir="5400000" sy="-100000" algn="bl" rotWithShape="0"/>
              </a:effectLst>
            </a:endParaRPr>
          </a:p>
        </p:txBody>
      </p:sp>
      <p:sp>
        <p:nvSpPr>
          <p:cNvPr id="11" name="Textfeld 10"/>
          <p:cNvSpPr txBox="1"/>
          <p:nvPr/>
        </p:nvSpPr>
        <p:spPr>
          <a:xfrm>
            <a:off x="395536" y="1196752"/>
            <a:ext cx="8424936" cy="1754326"/>
          </a:xfrm>
          <a:prstGeom prst="rect">
            <a:avLst/>
          </a:prstGeom>
          <a:noFill/>
        </p:spPr>
        <p:txBody>
          <a:bodyPr wrap="square" rtlCol="0">
            <a:spAutoFit/>
          </a:bodyPr>
          <a:lstStyle/>
          <a:p>
            <a:pPr lvl="0"/>
            <a:r>
              <a:rPr lang="de-DE" dirty="0" smtClean="0">
                <a:solidFill>
                  <a:prstClr val="black"/>
                </a:solidFill>
              </a:rPr>
              <a:t>Da GoeChem eine browserbasierte Anwendung ist, erfolgt die Datenübertragung über das Internetprotokoll </a:t>
            </a:r>
            <a:r>
              <a:rPr lang="de-DE" b="1" dirty="0" smtClean="0">
                <a:solidFill>
                  <a:prstClr val="black"/>
                </a:solidFill>
              </a:rPr>
              <a:t>http(</a:t>
            </a:r>
            <a:r>
              <a:rPr lang="de-DE" b="1" dirty="0" smtClean="0">
                <a:solidFill>
                  <a:srgbClr val="FF0000"/>
                </a:solidFill>
              </a:rPr>
              <a:t>s</a:t>
            </a:r>
            <a:r>
              <a:rPr lang="de-DE" b="1" dirty="0" smtClean="0">
                <a:solidFill>
                  <a:prstClr val="black"/>
                </a:solidFill>
              </a:rPr>
              <a:t>)</a:t>
            </a:r>
            <a:r>
              <a:rPr lang="de-DE" dirty="0" smtClean="0">
                <a:solidFill>
                  <a:prstClr val="black"/>
                </a:solidFill>
              </a:rPr>
              <a:t>. Der </a:t>
            </a:r>
            <a:r>
              <a:rPr lang="de-DE" b="1" dirty="0" smtClean="0">
                <a:solidFill>
                  <a:prstClr val="black"/>
                </a:solidFill>
              </a:rPr>
              <a:t>Verschlüsselungsgrad</a:t>
            </a:r>
            <a:r>
              <a:rPr lang="de-DE" dirty="0" smtClean="0">
                <a:solidFill>
                  <a:prstClr val="black"/>
                </a:solidFill>
              </a:rPr>
              <a:t> der Daten wird bei der Erstellung des SSL-Zertifikates auf dem Webserver vorgenommen. Damit Anwender der Fingerabdruck nicht überprüft müssen, wird eine Validierung des Zertifikates bei einer Zertifizierungsstelle empfohlen.</a:t>
            </a:r>
          </a:p>
          <a:p>
            <a:endParaRPr lang="de-DE" i="1" dirty="0" smtClean="0"/>
          </a:p>
        </p:txBody>
      </p:sp>
      <p:pic>
        <p:nvPicPr>
          <p:cNvPr id="12" name="Grafik 11" descr="ssl01.jpg"/>
          <p:cNvPicPr>
            <a:picLocks noChangeAspect="1"/>
          </p:cNvPicPr>
          <p:nvPr/>
        </p:nvPicPr>
        <p:blipFill>
          <a:blip r:embed="rId4" cstate="print"/>
          <a:stretch>
            <a:fillRect/>
          </a:stretch>
        </p:blipFill>
        <p:spPr>
          <a:xfrm>
            <a:off x="2411760" y="2852936"/>
            <a:ext cx="4090144" cy="3662538"/>
          </a:xfrm>
          <a:prstGeom prst="rect">
            <a:avLst/>
          </a:prstGeom>
          <a:ln>
            <a:solidFill>
              <a:schemeClr val="tx1"/>
            </a:solidFill>
          </a:ln>
          <a:effectLst>
            <a:outerShdw blurRad="50800" dist="38100" dir="2700000" algn="tl" rotWithShape="0">
              <a:prstClr val="black">
                <a:alpha val="40000"/>
              </a:prstClr>
            </a:outerShdw>
          </a:effectLst>
        </p:spPr>
      </p:pic>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73</a:t>
            </a:fld>
            <a:endParaRPr lang="de-DE"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076056" y="188640"/>
            <a:ext cx="402982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Menüpunkte, Berechtigungen</a:t>
            </a:r>
            <a:endParaRPr lang="de-DE" sz="2400" b="1" dirty="0">
              <a:effectLst>
                <a:reflection blurRad="6350" stA="55000" endA="300" endPos="45500" dir="5400000" sy="-100000" algn="bl" rotWithShape="0"/>
              </a:effectLst>
            </a:endParaRPr>
          </a:p>
        </p:txBody>
      </p:sp>
      <p:pic>
        <p:nvPicPr>
          <p:cNvPr id="10" name="Grafik 9" descr="noaccess2a.jpg"/>
          <p:cNvPicPr>
            <a:picLocks noChangeAspect="1"/>
          </p:cNvPicPr>
          <p:nvPr/>
        </p:nvPicPr>
        <p:blipFill>
          <a:blip r:embed="rId4" cstate="print"/>
          <a:stretch>
            <a:fillRect/>
          </a:stretch>
        </p:blipFill>
        <p:spPr>
          <a:xfrm>
            <a:off x="1835696" y="3356992"/>
            <a:ext cx="5364088" cy="2392769"/>
          </a:xfrm>
          <a:prstGeom prst="rect">
            <a:avLst/>
          </a:prstGeom>
          <a:ln>
            <a:solidFill>
              <a:schemeClr val="tx1"/>
            </a:solidFill>
          </a:ln>
          <a:effectLst>
            <a:outerShdw blurRad="50800" dist="38100" dir="2700000" algn="tl" rotWithShape="0">
              <a:prstClr val="black">
                <a:alpha val="40000"/>
              </a:prstClr>
            </a:outerShdw>
          </a:effectLst>
        </p:spPr>
      </p:pic>
      <p:sp>
        <p:nvSpPr>
          <p:cNvPr id="11" name="Textfeld 10"/>
          <p:cNvSpPr txBox="1"/>
          <p:nvPr/>
        </p:nvSpPr>
        <p:spPr>
          <a:xfrm>
            <a:off x="395536" y="1196752"/>
            <a:ext cx="8424936" cy="2031325"/>
          </a:xfrm>
          <a:prstGeom prst="rect">
            <a:avLst/>
          </a:prstGeom>
          <a:noFill/>
        </p:spPr>
        <p:txBody>
          <a:bodyPr wrap="square" rtlCol="0">
            <a:spAutoFit/>
          </a:bodyPr>
          <a:lstStyle/>
          <a:p>
            <a:pPr lvl="0">
              <a:buBlip>
                <a:blip r:embed="rId5"/>
              </a:buBlip>
            </a:pPr>
            <a:r>
              <a:rPr lang="de-DE" dirty="0" smtClean="0">
                <a:solidFill>
                  <a:prstClr val="black"/>
                </a:solidFill>
              </a:rPr>
              <a:t>Eine Manipulation der URL, um unberechtigten Zugang zu Seiten zu erlangen, führt</a:t>
            </a:r>
            <a:br>
              <a:rPr lang="de-DE" dirty="0" smtClean="0">
                <a:solidFill>
                  <a:prstClr val="black"/>
                </a:solidFill>
              </a:rPr>
            </a:br>
            <a:r>
              <a:rPr lang="de-DE" dirty="0" smtClean="0">
                <a:solidFill>
                  <a:prstClr val="black"/>
                </a:solidFill>
              </a:rPr>
              <a:t>zur Fehlermeldung.</a:t>
            </a:r>
          </a:p>
          <a:p>
            <a:pPr lvl="0">
              <a:buBlip>
                <a:blip r:embed="rId5"/>
              </a:buBlip>
            </a:pPr>
            <a:r>
              <a:rPr lang="de-DE" dirty="0" smtClean="0">
                <a:solidFill>
                  <a:prstClr val="black"/>
                </a:solidFill>
              </a:rPr>
              <a:t>Wenn möglich wurde auf ein Datentransfer außerhalb des Servers verzichtet. Es wird dann nur die Modul-ID (</a:t>
            </a:r>
            <a:r>
              <a:rPr lang="de-DE" dirty="0" err="1" smtClean="0">
                <a:solidFill>
                  <a:prstClr val="black"/>
                </a:solidFill>
              </a:rPr>
              <a:t>mid</a:t>
            </a:r>
            <a:r>
              <a:rPr lang="de-DE" dirty="0" smtClean="0">
                <a:solidFill>
                  <a:prstClr val="black"/>
                </a:solidFill>
              </a:rPr>
              <a:t>) übertragen.</a:t>
            </a:r>
          </a:p>
          <a:p>
            <a:pPr lvl="0">
              <a:buBlip>
                <a:blip r:embed="rId5"/>
              </a:buBlip>
            </a:pPr>
            <a:r>
              <a:rPr lang="de-DE" dirty="0" smtClean="0">
                <a:solidFill>
                  <a:prstClr val="black"/>
                </a:solidFill>
              </a:rPr>
              <a:t>Durch die Einstellung der Berechtigungsstufe wird das Berechtigungsfeld der Dateneinsicht begrenzt. </a:t>
            </a:r>
          </a:p>
          <a:p>
            <a:endParaRPr lang="de-DE" i="1" dirty="0" smtClean="0"/>
          </a:p>
        </p:txBody>
      </p:sp>
      <p:sp>
        <p:nvSpPr>
          <p:cNvPr id="9"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74</a:t>
            </a:fld>
            <a:endParaRPr lang="de-DE"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876256" y="188640"/>
            <a:ext cx="2239396"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Datensicherheit</a:t>
            </a:r>
            <a:endParaRPr lang="de-DE" sz="2400" b="1" dirty="0">
              <a:effectLst>
                <a:reflection blurRad="6350" stA="55000" endA="300" endPos="45500" dir="5400000" sy="-100000" algn="bl" rotWithShape="0"/>
              </a:effectLst>
            </a:endParaRPr>
          </a:p>
        </p:txBody>
      </p:sp>
      <p:sp>
        <p:nvSpPr>
          <p:cNvPr id="11" name="Textfeld 10"/>
          <p:cNvSpPr txBox="1"/>
          <p:nvPr/>
        </p:nvSpPr>
        <p:spPr>
          <a:xfrm>
            <a:off x="395536" y="1196752"/>
            <a:ext cx="8424936" cy="1477328"/>
          </a:xfrm>
          <a:prstGeom prst="rect">
            <a:avLst/>
          </a:prstGeom>
          <a:noFill/>
        </p:spPr>
        <p:txBody>
          <a:bodyPr wrap="square" rtlCol="0">
            <a:spAutoFit/>
          </a:bodyPr>
          <a:lstStyle/>
          <a:p>
            <a:pPr lvl="0">
              <a:buBlip>
                <a:blip r:embed="rId4"/>
              </a:buBlip>
            </a:pPr>
            <a:r>
              <a:rPr lang="de-DE" dirty="0" smtClean="0">
                <a:solidFill>
                  <a:prstClr val="black"/>
                </a:solidFill>
              </a:rPr>
              <a:t>Sensible Daten werden in der Datenbank einseitig verschlüsselt abgespeichert.</a:t>
            </a:r>
          </a:p>
          <a:p>
            <a:pPr lvl="0">
              <a:buBlip>
                <a:blip r:embed="rId4"/>
              </a:buBlip>
            </a:pPr>
            <a:r>
              <a:rPr lang="de-DE" dirty="0" smtClean="0">
                <a:solidFill>
                  <a:prstClr val="black"/>
                </a:solidFill>
              </a:rPr>
              <a:t>Die Verschlüsselung der Datenbank hängt von den Einstellungen des Datenbankserver ab (meist keine Verschlüsselung. Nur geschützt durch die Benutzersteuerung).</a:t>
            </a:r>
          </a:p>
          <a:p>
            <a:endParaRPr lang="de-DE" i="1" dirty="0" smtClean="0"/>
          </a:p>
        </p:txBody>
      </p:sp>
      <p:pic>
        <p:nvPicPr>
          <p:cNvPr id="9" name="Grafik 8" descr="tresor.jpg"/>
          <p:cNvPicPr>
            <a:picLocks noChangeAspect="1"/>
          </p:cNvPicPr>
          <p:nvPr/>
        </p:nvPicPr>
        <p:blipFill>
          <a:blip r:embed="rId5" cstate="print"/>
          <a:stretch>
            <a:fillRect/>
          </a:stretch>
        </p:blipFill>
        <p:spPr>
          <a:xfrm>
            <a:off x="3059832" y="2996952"/>
            <a:ext cx="2276475" cy="2009775"/>
          </a:xfrm>
          <a:prstGeom prst="rect">
            <a:avLst/>
          </a:prstGeom>
          <a:ln>
            <a:solidFill>
              <a:schemeClr val="tx1"/>
            </a:solidFill>
          </a:ln>
          <a:effectLst>
            <a:outerShdw blurRad="50800" dist="38100" dir="2700000" algn="tl" rotWithShape="0">
              <a:prstClr val="black">
                <a:alpha val="40000"/>
              </a:prstClr>
            </a:outerShdw>
          </a:effectLst>
        </p:spPr>
      </p:pic>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75</a:t>
            </a:fld>
            <a:endParaRPr lang="de-DE"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299996" y="188640"/>
            <a:ext cx="1808508"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Danksagung</a:t>
            </a:r>
            <a:endParaRPr lang="de-DE" sz="2400" b="1" dirty="0">
              <a:effectLst>
                <a:reflection blurRad="6350" stA="55000" endA="300" endPos="45500" dir="5400000" sy="-100000" algn="bl" rotWithShape="0"/>
              </a:effectLst>
            </a:endParaRPr>
          </a:p>
        </p:txBody>
      </p:sp>
      <p:sp>
        <p:nvSpPr>
          <p:cNvPr id="8" name="Textfeld 7"/>
          <p:cNvSpPr txBox="1"/>
          <p:nvPr/>
        </p:nvSpPr>
        <p:spPr>
          <a:xfrm>
            <a:off x="395536" y="1984772"/>
            <a:ext cx="8424936" cy="1477328"/>
          </a:xfrm>
          <a:prstGeom prst="rect">
            <a:avLst/>
          </a:prstGeom>
          <a:noFill/>
        </p:spPr>
        <p:txBody>
          <a:bodyPr wrap="square" rtlCol="0">
            <a:spAutoFit/>
          </a:bodyPr>
          <a:lstStyle/>
          <a:p>
            <a:pPr lvl="0">
              <a:buBlip>
                <a:blip r:embed="rId4"/>
              </a:buBlip>
            </a:pPr>
            <a:r>
              <a:rPr lang="de-DE" i="1" dirty="0" smtClean="0"/>
              <a:t>Den Mitarbeiterinnen, Mitarbeitern und Kollegen des </a:t>
            </a:r>
            <a:r>
              <a:rPr lang="de-DE" b="1" i="1" dirty="0" smtClean="0"/>
              <a:t>Instituts für Organische und Biomolekulare Chemie der Georg-August Universität Göttingen</a:t>
            </a:r>
            <a:r>
              <a:rPr lang="de-DE" i="1" dirty="0" smtClean="0"/>
              <a:t>, ohne deren Mithilfe eine Optimierung von GoeChem nicht möglich gewesen wäre.</a:t>
            </a:r>
          </a:p>
          <a:p>
            <a:pPr lvl="0">
              <a:buBlip>
                <a:blip r:embed="rId4"/>
              </a:buBlip>
            </a:pPr>
            <a:r>
              <a:rPr lang="de-DE" i="1" dirty="0" smtClean="0"/>
              <a:t>Meiner Frau Kathrin, die mir Kraft, Mut und Zeit zur Vollendung und Weiterentwicklung von GoeChem gab.</a:t>
            </a:r>
            <a:endParaRPr lang="de-DE" dirty="0" smtClean="0"/>
          </a:p>
        </p:txBody>
      </p:sp>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76</a:t>
            </a:fld>
            <a:endParaRPr lang="de-DE" dirty="0"/>
          </a:p>
        </p:txBody>
      </p:sp>
      <p:pic>
        <p:nvPicPr>
          <p:cNvPr id="10" name="Grafik 9" descr="Chemie_goe.jpg"/>
          <p:cNvPicPr>
            <a:picLocks noChangeAspect="1"/>
          </p:cNvPicPr>
          <p:nvPr/>
        </p:nvPicPr>
        <p:blipFill>
          <a:blip r:embed="rId5" cstate="print"/>
          <a:stretch>
            <a:fillRect/>
          </a:stretch>
        </p:blipFill>
        <p:spPr>
          <a:xfrm>
            <a:off x="315756" y="3717032"/>
            <a:ext cx="8504716" cy="1872208"/>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5440999" y="188640"/>
            <a:ext cx="370300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Erstellung von PDF-Dateien</a:t>
            </a:r>
            <a:endParaRPr lang="de-DE" sz="2400" b="1" dirty="0">
              <a:effectLst>
                <a:reflection blurRad="6350" stA="55000" endA="300" endPos="45500" dir="5400000" sy="-100000" algn="bl" rotWithShape="0"/>
              </a:effectLst>
            </a:endParaRPr>
          </a:p>
        </p:txBody>
      </p:sp>
      <p:sp>
        <p:nvSpPr>
          <p:cNvPr id="9" name="Textfeld 8"/>
          <p:cNvSpPr txBox="1"/>
          <p:nvPr/>
        </p:nvSpPr>
        <p:spPr>
          <a:xfrm>
            <a:off x="323528" y="1124744"/>
            <a:ext cx="8238922" cy="646331"/>
          </a:xfrm>
          <a:prstGeom prst="rect">
            <a:avLst/>
          </a:prstGeom>
          <a:noFill/>
        </p:spPr>
        <p:txBody>
          <a:bodyPr wrap="none" rtlCol="0">
            <a:spAutoFit/>
          </a:bodyPr>
          <a:lstStyle/>
          <a:p>
            <a:r>
              <a:rPr lang="de-DE" dirty="0" smtClean="0"/>
              <a:t>Inventurlisten, Suchergebnisse, Bestellaufträge für den</a:t>
            </a:r>
            <a:br>
              <a:rPr lang="de-DE" dirty="0" smtClean="0"/>
            </a:br>
            <a:r>
              <a:rPr lang="de-DE" dirty="0" smtClean="0"/>
              <a:t>Faxversand – Mit GoeChem können druckfreundliche PDF-Dateien erstellt werden. </a:t>
            </a:r>
          </a:p>
        </p:txBody>
      </p:sp>
      <p:pic>
        <p:nvPicPr>
          <p:cNvPr id="2050" name="Picture 2"/>
          <p:cNvPicPr>
            <a:picLocks noChangeAspect="1" noChangeArrowheads="1"/>
          </p:cNvPicPr>
          <p:nvPr/>
        </p:nvPicPr>
        <p:blipFill>
          <a:blip r:embed="rId4" cstate="print"/>
          <a:srcRect/>
          <a:stretch>
            <a:fillRect/>
          </a:stretch>
        </p:blipFill>
        <p:spPr bwMode="auto">
          <a:xfrm>
            <a:off x="251520" y="1916832"/>
            <a:ext cx="5616624" cy="273883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0" name="Grafik 9" descr="Bestellform.jpg"/>
          <p:cNvPicPr>
            <a:picLocks noChangeAspect="1"/>
          </p:cNvPicPr>
          <p:nvPr/>
        </p:nvPicPr>
        <p:blipFill>
          <a:blip r:embed="rId5" cstate="print"/>
          <a:stretch>
            <a:fillRect/>
          </a:stretch>
        </p:blipFill>
        <p:spPr>
          <a:xfrm>
            <a:off x="3131840" y="3429000"/>
            <a:ext cx="5580112" cy="2950116"/>
          </a:xfrm>
          <a:prstGeom prst="rect">
            <a:avLst/>
          </a:prstGeom>
          <a:ln>
            <a:solidFill>
              <a:schemeClr val="tx1"/>
            </a:solidFill>
          </a:ln>
          <a:effectLst>
            <a:outerShdw blurRad="50800" dist="38100" dir="2700000" algn="tl" rotWithShape="0">
              <a:prstClr val="black">
                <a:alpha val="40000"/>
              </a:prstClr>
            </a:outerShdw>
          </a:effectLst>
        </p:spPr>
      </p:pic>
      <p:sp>
        <p:nvSpPr>
          <p:cNvPr id="11"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8</a:t>
            </a:fld>
            <a:endParaRPr lang="de-DE"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4" name="Grafik 3" descr="GoeChem-Schrift.png"/>
          <p:cNvPicPr>
            <a:picLocks noChangeAspect="1"/>
          </p:cNvPicPr>
          <p:nvPr/>
        </p:nvPicPr>
        <p:blipFill>
          <a:blip r:embed="rId3" cstate="print"/>
          <a:stretch>
            <a:fillRect/>
          </a:stretch>
        </p:blipFill>
        <p:spPr>
          <a:xfrm>
            <a:off x="107504" y="116632"/>
            <a:ext cx="2480164" cy="720080"/>
          </a:xfrm>
          <a:prstGeom prst="rect">
            <a:avLst/>
          </a:prstGeom>
        </p:spPr>
      </p:pic>
      <p:cxnSp>
        <p:nvCxnSpPr>
          <p:cNvPr id="7" name="Gerade Verbindung 6"/>
          <p:cNvCxnSpPr/>
          <p:nvPr/>
        </p:nvCxnSpPr>
        <p:spPr>
          <a:xfrm>
            <a:off x="1115616" y="764704"/>
            <a:ext cx="8028384" cy="0"/>
          </a:xfrm>
          <a:prstGeom prst="line">
            <a:avLst/>
          </a:prstGeom>
          <a:ln w="19050">
            <a:solidFill>
              <a:srgbClr val="808080"/>
            </a:solidFill>
          </a:ln>
          <a:effectLst/>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372200" y="188640"/>
            <a:ext cx="2781531" cy="461665"/>
          </a:xfrm>
          <a:prstGeom prst="rect">
            <a:avLst/>
          </a:prstGeom>
          <a:noFill/>
          <a:effectLst>
            <a:glow rad="101600">
              <a:schemeClr val="accent1">
                <a:satMod val="175000"/>
                <a:alpha val="40000"/>
              </a:schemeClr>
            </a:glow>
          </a:effectLst>
        </p:spPr>
        <p:txBody>
          <a:bodyPr wrap="none" rtlCol="0">
            <a:spAutoFit/>
            <a:scene3d>
              <a:camera prst="perspectiveFront" fov="0">
                <a:rot lat="0" lon="0" rev="0"/>
              </a:camera>
              <a:lightRig rig="threePt" dir="t"/>
            </a:scene3d>
            <a:sp3d z="88900"/>
          </a:bodyPr>
          <a:lstStyle/>
          <a:p>
            <a:r>
              <a:rPr lang="de-DE" sz="2400" b="1" dirty="0" smtClean="0">
                <a:effectLst>
                  <a:reflection blurRad="6350" stA="55000" endA="300" endPos="45500" dir="5400000" sy="-100000" algn="bl" rotWithShape="0"/>
                </a:effectLst>
              </a:rPr>
              <a:t>Benachrichtigungen</a:t>
            </a:r>
            <a:endParaRPr lang="de-DE" sz="2400" b="1" dirty="0">
              <a:effectLst>
                <a:reflection blurRad="6350" stA="55000" endA="300" endPos="45500" dir="5400000" sy="-100000" algn="bl" rotWithShape="0"/>
              </a:effectLst>
            </a:endParaRPr>
          </a:p>
        </p:txBody>
      </p:sp>
      <p:pic>
        <p:nvPicPr>
          <p:cNvPr id="1026" name="Picture 2"/>
          <p:cNvPicPr>
            <a:picLocks noChangeAspect="1" noChangeArrowheads="1"/>
          </p:cNvPicPr>
          <p:nvPr/>
        </p:nvPicPr>
        <p:blipFill>
          <a:blip r:embed="rId4" cstate="print"/>
          <a:srcRect/>
          <a:stretch>
            <a:fillRect/>
          </a:stretch>
        </p:blipFill>
        <p:spPr bwMode="auto">
          <a:xfrm>
            <a:off x="1763688" y="4005064"/>
            <a:ext cx="7020272" cy="2480259"/>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9" name="Textfeld 8"/>
          <p:cNvSpPr txBox="1"/>
          <p:nvPr/>
        </p:nvSpPr>
        <p:spPr>
          <a:xfrm>
            <a:off x="361587" y="1196752"/>
            <a:ext cx="8458885" cy="3139321"/>
          </a:xfrm>
          <a:prstGeom prst="rect">
            <a:avLst/>
          </a:prstGeom>
          <a:noFill/>
        </p:spPr>
        <p:txBody>
          <a:bodyPr wrap="square" rtlCol="0">
            <a:spAutoFit/>
          </a:bodyPr>
          <a:lstStyle/>
          <a:p>
            <a:r>
              <a:rPr lang="de-DE" dirty="0" smtClean="0"/>
              <a:t>Je nach Konfiguration durch die Administratoren können folgende Benachrichtigungen per E-Mail versandt werden:</a:t>
            </a:r>
          </a:p>
          <a:p>
            <a:endParaRPr lang="de-DE" i="1" dirty="0" smtClean="0"/>
          </a:p>
          <a:p>
            <a:pPr lvl="0">
              <a:buBlip>
                <a:blip r:embed="rId5"/>
              </a:buBlip>
            </a:pPr>
            <a:r>
              <a:rPr lang="de-DE" dirty="0" smtClean="0">
                <a:solidFill>
                  <a:prstClr val="black"/>
                </a:solidFill>
              </a:rPr>
              <a:t>Wareneingang</a:t>
            </a:r>
          </a:p>
          <a:p>
            <a:pPr lvl="0">
              <a:buBlip>
                <a:blip r:embed="rId5"/>
              </a:buBlip>
            </a:pPr>
            <a:r>
              <a:rPr lang="de-DE" dirty="0" smtClean="0">
                <a:solidFill>
                  <a:prstClr val="black"/>
                </a:solidFill>
              </a:rPr>
              <a:t>Aufgegebene Bestellanforderung</a:t>
            </a:r>
          </a:p>
          <a:p>
            <a:pPr lvl="0">
              <a:buBlip>
                <a:blip r:embed="rId5"/>
              </a:buBlip>
            </a:pPr>
            <a:r>
              <a:rPr lang="de-DE" dirty="0" smtClean="0">
                <a:solidFill>
                  <a:prstClr val="black"/>
                </a:solidFill>
              </a:rPr>
              <a:t>Neuer, gesperrter, gelöschter Anwender</a:t>
            </a:r>
          </a:p>
          <a:p>
            <a:pPr lvl="0">
              <a:buBlip>
                <a:blip r:embed="rId5"/>
              </a:buBlip>
            </a:pPr>
            <a:r>
              <a:rPr lang="de-DE" dirty="0" smtClean="0">
                <a:solidFill>
                  <a:prstClr val="black"/>
                </a:solidFill>
              </a:rPr>
              <a:t>Alarmmenge für Räume und Bestellungen</a:t>
            </a:r>
          </a:p>
          <a:p>
            <a:pPr lvl="0">
              <a:buBlip>
                <a:blip r:embed="rId5"/>
              </a:buBlip>
            </a:pPr>
            <a:r>
              <a:rPr lang="de-DE" dirty="0" smtClean="0">
                <a:solidFill>
                  <a:prstClr val="black"/>
                </a:solidFill>
              </a:rPr>
              <a:t>Bearbeitete Serviceaufträge</a:t>
            </a:r>
          </a:p>
          <a:p>
            <a:pPr lvl="0">
              <a:buBlip>
                <a:blip r:embed="rId5"/>
              </a:buBlip>
            </a:pPr>
            <a:endParaRPr lang="de-DE" dirty="0" smtClean="0">
              <a:solidFill>
                <a:prstClr val="black"/>
              </a:solidFill>
            </a:endParaRPr>
          </a:p>
          <a:p>
            <a:pPr lvl="0">
              <a:buBlip>
                <a:blip r:embed="rId5"/>
              </a:buBlip>
            </a:pPr>
            <a:endParaRPr lang="de-DE" i="1" dirty="0" smtClean="0"/>
          </a:p>
          <a:p>
            <a:endParaRPr lang="de-DE" i="1" dirty="0" smtClean="0"/>
          </a:p>
        </p:txBody>
      </p:sp>
      <p:sp>
        <p:nvSpPr>
          <p:cNvPr id="10" name="Foliennummernplatzhalter 2"/>
          <p:cNvSpPr>
            <a:spLocks noGrp="1"/>
          </p:cNvSpPr>
          <p:nvPr>
            <p:ph type="sldNum" sz="quarter" idx="12"/>
          </p:nvPr>
        </p:nvSpPr>
        <p:spPr>
          <a:xfrm>
            <a:off x="6553200" y="6356350"/>
            <a:ext cx="2133600" cy="365125"/>
          </a:xfrm>
        </p:spPr>
        <p:txBody>
          <a:bodyPr/>
          <a:lstStyle/>
          <a:p>
            <a:fld id="{856A7244-BFA2-4294-AF8D-AFD2C17071AA}" type="slidenum">
              <a:rPr lang="de-DE" smtClean="0"/>
              <a:pPr/>
              <a:t>9</a:t>
            </a:fld>
            <a:endParaRPr lang="de-DE"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i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ronus">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5312</Words>
  <Application>Microsoft Office PowerPoint</Application>
  <PresentationFormat>Bildschirmpräsentation (4:3)</PresentationFormat>
  <Paragraphs>666</Paragraphs>
  <Slides>76</Slides>
  <Notes>72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76</vt:i4>
      </vt:variant>
    </vt:vector>
  </HeadingPairs>
  <TitlesOfParts>
    <vt:vector size="83" baseType="lpstr">
      <vt:lpstr>Arial</vt:lpstr>
      <vt:lpstr>Calibri</vt:lpstr>
      <vt:lpstr>Franklin Gothic Book</vt:lpstr>
      <vt:lpstr>Franklin Gothic Medium</vt:lpstr>
      <vt:lpstr>Symbol</vt:lpstr>
      <vt:lpstr>Times New Roman</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dfrank</dc:creator>
  <cp:lastModifiedBy>Daniel Frank</cp:lastModifiedBy>
  <cp:revision>318</cp:revision>
  <dcterms:created xsi:type="dcterms:W3CDTF">2012-02-13T18:59:41Z</dcterms:created>
  <dcterms:modified xsi:type="dcterms:W3CDTF">2020-06-11T19:16:09Z</dcterms:modified>
</cp:coreProperties>
</file>